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6" r:id="rId3"/>
    <p:sldId id="257" r:id="rId4"/>
    <p:sldId id="274" r:id="rId5"/>
    <p:sldId id="277" r:id="rId6"/>
    <p:sldId id="278" r:id="rId7"/>
    <p:sldId id="279" r:id="rId8"/>
    <p:sldId id="281" r:id="rId9"/>
    <p:sldId id="280" r:id="rId10"/>
    <p:sldId id="282" r:id="rId11"/>
    <p:sldId id="283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696"/>
    <a:srgbClr val="CC3399"/>
    <a:srgbClr val="0051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3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9 А, Б</c:v>
                </c:pt>
              </c:strCache>
            </c:strRef>
          </c:tx>
          <c:invertIfNegative val="0"/>
          <c:cat>
            <c:strRef>
              <c:f>Лист1!$A$2:$A$4</c:f>
              <c:strCache>
                <c:ptCount val="3"/>
                <c:pt idx="0">
                  <c:v>сделали выбор</c:v>
                </c:pt>
                <c:pt idx="1">
                  <c:v>адекватный выбор</c:v>
                </c:pt>
                <c:pt idx="2">
                  <c:v>обсуждали с родителями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100</c:v>
                </c:pt>
                <c:pt idx="1">
                  <c:v>100</c:v>
                </c:pt>
                <c:pt idx="2">
                  <c:v>85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8 Б</c:v>
                </c:pt>
              </c:strCache>
            </c:strRef>
          </c:tx>
          <c:invertIfNegative val="0"/>
          <c:cat>
            <c:strRef>
              <c:f>Лист1!$A$2:$A$4</c:f>
              <c:strCache>
                <c:ptCount val="3"/>
                <c:pt idx="0">
                  <c:v>сделали выбор</c:v>
                </c:pt>
                <c:pt idx="1">
                  <c:v>адекватный выбор</c:v>
                </c:pt>
                <c:pt idx="2">
                  <c:v>обсуждали с родителями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82</c:v>
                </c:pt>
                <c:pt idx="1">
                  <c:v>78</c:v>
                </c:pt>
                <c:pt idx="2">
                  <c:v>82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6 Б</c:v>
                </c:pt>
              </c:strCache>
            </c:strRef>
          </c:tx>
          <c:invertIfNegative val="0"/>
          <c:cat>
            <c:strRef>
              <c:f>Лист1!$A$2:$A$4</c:f>
              <c:strCache>
                <c:ptCount val="3"/>
                <c:pt idx="0">
                  <c:v>сделали выбор</c:v>
                </c:pt>
                <c:pt idx="1">
                  <c:v>адекватный выбор</c:v>
                </c:pt>
                <c:pt idx="2">
                  <c:v>обсуждали с родителями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90</c:v>
                </c:pt>
                <c:pt idx="1">
                  <c:v>30</c:v>
                </c:pt>
                <c:pt idx="2">
                  <c:v>70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6 В</c:v>
                </c:pt>
              </c:strCache>
            </c:strRef>
          </c:tx>
          <c:invertIfNegative val="0"/>
          <c:cat>
            <c:strRef>
              <c:f>Лист1!$A$2:$A$4</c:f>
              <c:strCache>
                <c:ptCount val="3"/>
                <c:pt idx="0">
                  <c:v>сделали выбор</c:v>
                </c:pt>
                <c:pt idx="1">
                  <c:v>адекватный выбор</c:v>
                </c:pt>
                <c:pt idx="2">
                  <c:v>обсуждали с родителями</c:v>
                </c:pt>
              </c:strCache>
            </c:strRef>
          </c:cat>
          <c:val>
            <c:numRef>
              <c:f>Лист1!$E$2:$E$4</c:f>
              <c:numCache>
                <c:formatCode>General</c:formatCode>
                <c:ptCount val="3"/>
                <c:pt idx="0">
                  <c:v>67</c:v>
                </c:pt>
                <c:pt idx="1">
                  <c:v>0</c:v>
                </c:pt>
                <c:pt idx="2">
                  <c:v>100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5 А</c:v>
                </c:pt>
              </c:strCache>
            </c:strRef>
          </c:tx>
          <c:invertIfNegative val="0"/>
          <c:cat>
            <c:strRef>
              <c:f>Лист1!$A$2:$A$4</c:f>
              <c:strCache>
                <c:ptCount val="3"/>
                <c:pt idx="0">
                  <c:v>сделали выбор</c:v>
                </c:pt>
                <c:pt idx="1">
                  <c:v>адекватный выбор</c:v>
                </c:pt>
                <c:pt idx="2">
                  <c:v>обсуждали с родителями</c:v>
                </c:pt>
              </c:strCache>
            </c:strRef>
          </c:cat>
          <c:val>
            <c:numRef>
              <c:f>Лист1!$F$2:$F$4</c:f>
              <c:numCache>
                <c:formatCode>General</c:formatCode>
                <c:ptCount val="3"/>
                <c:pt idx="0">
                  <c:v>83</c:v>
                </c:pt>
                <c:pt idx="1">
                  <c:v>17</c:v>
                </c:pt>
                <c:pt idx="2">
                  <c:v>50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06856832"/>
        <c:axId val="106858368"/>
        <c:axId val="0"/>
      </c:bar3DChart>
      <c:catAx>
        <c:axId val="106856832"/>
        <c:scaling>
          <c:orientation val="minMax"/>
        </c:scaling>
        <c:delete val="0"/>
        <c:axPos val="b"/>
        <c:majorTickMark val="out"/>
        <c:minorTickMark val="none"/>
        <c:tickLblPos val="nextTo"/>
        <c:crossAx val="106858368"/>
        <c:crosses val="autoZero"/>
        <c:auto val="1"/>
        <c:lblAlgn val="ctr"/>
        <c:lblOffset val="100"/>
        <c:noMultiLvlLbl val="0"/>
      </c:catAx>
      <c:valAx>
        <c:axId val="10685836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0685683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6982234177392329E-2"/>
          <c:y val="5.7102764649202865E-2"/>
          <c:w val="0.78483680093242292"/>
          <c:h val="0.79251288620786309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cat>
            <c:strRef>
              <c:f>Лист1!$A$2:$A$4</c:f>
              <c:strCache>
                <c:ptCount val="3"/>
                <c:pt idx="0">
                  <c:v>не определились </c:v>
                </c:pt>
                <c:pt idx="1">
                  <c:v>адекватный выбор</c:v>
                </c:pt>
                <c:pt idx="2">
                  <c:v>неадекватный выбор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15</c:v>
                </c:pt>
                <c:pt idx="1">
                  <c:v>50</c:v>
                </c:pt>
                <c:pt idx="2">
                  <c:v>35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06782080"/>
        <c:axId val="106792064"/>
        <c:axId val="0"/>
      </c:bar3DChart>
      <c:catAx>
        <c:axId val="106782080"/>
        <c:scaling>
          <c:orientation val="minMax"/>
        </c:scaling>
        <c:delete val="0"/>
        <c:axPos val="b"/>
        <c:majorTickMark val="out"/>
        <c:minorTickMark val="none"/>
        <c:tickLblPos val="nextTo"/>
        <c:crossAx val="106792064"/>
        <c:crosses val="autoZero"/>
        <c:auto val="1"/>
        <c:lblAlgn val="ctr"/>
        <c:lblOffset val="100"/>
        <c:noMultiLvlLbl val="0"/>
      </c:catAx>
      <c:valAx>
        <c:axId val="10679206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0678208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01.04.2019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01.04.2019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01.04.2019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01.04.2019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01.04.2019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01.04.2019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01.04.2019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01.04.2019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01.04.2019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01.04.2019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01.04.2019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01.04.2019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323528" y="2204864"/>
            <a:ext cx="8496944" cy="256496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6">
                  <a:lumMod val="5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u="none" strike="noStrike" kern="1200" spc="120" normalizeH="0" baseline="0" noProof="0" dirty="0" smtClean="0">
                <a:ln w="6350">
                  <a:noFill/>
                </a:ln>
                <a:gradFill flip="none" rotWithShape="1"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8100000" scaled="1"/>
                  <a:tileRect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ea typeface="+mj-ea"/>
                <a:cs typeface="+mj-cs"/>
              </a:rPr>
              <a:t>«Деятельность психологической службы по профессиональному самоопределению обучающихся»</a:t>
            </a:r>
          </a:p>
        </p:txBody>
      </p:sp>
      <p:sp>
        <p:nvSpPr>
          <p:cNvPr id="5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83768" y="4581128"/>
            <a:ext cx="4248472" cy="1656184"/>
          </a:xfrm>
          <a:prstGeom prst="roundRect">
            <a:avLst>
              <a:gd name="adj" fmla="val 1782"/>
            </a:avLst>
          </a:prstGeom>
          <a:noFill/>
        </p:spPr>
        <p:txBody>
          <a:bodyPr>
            <a:noAutofit/>
          </a:bodyPr>
          <a:lstStyle/>
          <a:p>
            <a:pPr>
              <a:spcBef>
                <a:spcPts val="0"/>
              </a:spcBef>
              <a:buNone/>
            </a:pPr>
            <a:endParaRPr lang="ru-RU" sz="2400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  <a:buNone/>
            </a:pPr>
            <a:r>
              <a:rPr lang="ru-RU" sz="2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Психологическая служба</a:t>
            </a:r>
          </a:p>
          <a:p>
            <a:pPr>
              <a:spcBef>
                <a:spcPts val="0"/>
              </a:spcBef>
              <a:buNone/>
            </a:pPr>
            <a:r>
              <a:rPr lang="ru-RU" sz="2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КГКОУ Школа 1</a:t>
            </a:r>
          </a:p>
          <a:p>
            <a:pPr>
              <a:spcBef>
                <a:spcPts val="0"/>
              </a:spcBef>
              <a:buNone/>
            </a:pPr>
            <a:r>
              <a:rPr lang="ru-RU" sz="2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г. Комсомольск-на-Амуре</a:t>
            </a:r>
          </a:p>
        </p:txBody>
      </p:sp>
    </p:spTree>
    <p:extLst>
      <p:ext uri="{BB962C8B-B14F-4D97-AF65-F5344CB8AC3E}">
        <p14:creationId xmlns:p14="http://schemas.microsoft.com/office/powerpoint/2010/main" val="1719276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Рекомендации по профориентации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sz="half" idx="1"/>
          </p:nvPr>
        </p:nvSpPr>
        <p:spPr>
          <a:xfrm>
            <a:off x="323528" y="1124744"/>
            <a:ext cx="4392488" cy="5001419"/>
          </a:xfrm>
        </p:spPr>
        <p:txBody>
          <a:bodyPr>
            <a:noAutofit/>
          </a:bodyPr>
          <a:lstStyle/>
          <a:p>
            <a:r>
              <a:rPr lang="ru-RU" sz="1800" dirty="0" smtClean="0"/>
              <a:t>продолжить выявление </a:t>
            </a:r>
            <a:r>
              <a:rPr lang="ru-RU" sz="1800" dirty="0"/>
              <a:t>индивидуальных способностей и возможностей детей по освоению тех или иных видов трудовой, профессиональной </a:t>
            </a:r>
            <a:r>
              <a:rPr lang="ru-RU" sz="1800" dirty="0" smtClean="0"/>
              <a:t>деятельности</a:t>
            </a:r>
          </a:p>
          <a:p>
            <a:r>
              <a:rPr lang="ru-RU" sz="1800" dirty="0" smtClean="0"/>
              <a:t>обогащать знания о мире профессий через игры, беседы, тренинги</a:t>
            </a:r>
          </a:p>
          <a:p>
            <a:r>
              <a:rPr lang="ru-RU" sz="1800" dirty="0" smtClean="0"/>
              <a:t>формировать </a:t>
            </a:r>
            <a:r>
              <a:rPr lang="ru-RU" sz="1800" dirty="0"/>
              <a:t>адекватный уровень притязаний и самооценки</a:t>
            </a:r>
          </a:p>
          <a:p>
            <a:r>
              <a:rPr lang="ru-RU" sz="1800" dirty="0" smtClean="0"/>
              <a:t>развивать </a:t>
            </a:r>
            <a:r>
              <a:rPr lang="ru-RU" sz="1800" dirty="0"/>
              <a:t>у обучающихся </a:t>
            </a:r>
            <a:r>
              <a:rPr lang="ru-RU" sz="1800" dirty="0" smtClean="0"/>
              <a:t>(</a:t>
            </a:r>
            <a:r>
              <a:rPr lang="ru-RU" sz="1800" dirty="0"/>
              <a:t>физические, психологические, социальные</a:t>
            </a:r>
            <a:r>
              <a:rPr lang="ru-RU" sz="1800" dirty="0" smtClean="0"/>
              <a:t>) качества, способствующие успешному освоению профессиональных навыков</a:t>
            </a:r>
          </a:p>
          <a:p>
            <a:r>
              <a:rPr lang="ru-RU" sz="1800" dirty="0" smtClean="0"/>
              <a:t>содействовать </a:t>
            </a:r>
            <a:r>
              <a:rPr lang="ru-RU" sz="1800" dirty="0"/>
              <a:t>учащимся в осуществлении адекватного профессионального выбора </a:t>
            </a:r>
            <a:r>
              <a:rPr lang="ru-RU" sz="1800" dirty="0" smtClean="0"/>
              <a:t>через индивидуальные и групповые консультации</a:t>
            </a:r>
            <a:endParaRPr lang="ru-RU" sz="1800" dirty="0"/>
          </a:p>
        </p:txBody>
      </p:sp>
      <p:sp>
        <p:nvSpPr>
          <p:cNvPr id="8" name="Содержимое 7"/>
          <p:cNvSpPr>
            <a:spLocks noGrp="1"/>
          </p:cNvSpPr>
          <p:nvPr>
            <p:ph sz="half" idx="2"/>
          </p:nvPr>
        </p:nvSpPr>
        <p:spPr>
          <a:xfrm>
            <a:off x="4648200" y="1196752"/>
            <a:ext cx="4038600" cy="4929411"/>
          </a:xfrm>
        </p:spPr>
        <p:txBody>
          <a:bodyPr>
            <a:noAutofit/>
          </a:bodyPr>
          <a:lstStyle/>
          <a:p>
            <a:r>
              <a:rPr lang="ru-RU" sz="1800" dirty="0" smtClean="0"/>
              <a:t>лекции и беседы для родителей о роли семьи в правильном профессиональном самоопределении</a:t>
            </a:r>
          </a:p>
          <a:p>
            <a:r>
              <a:rPr lang="ru-RU" sz="1800" dirty="0" smtClean="0"/>
              <a:t>индивидуальные консультации по вопросу выбора профессий </a:t>
            </a:r>
            <a:r>
              <a:rPr lang="ru-RU" sz="1800" dirty="0" err="1" smtClean="0"/>
              <a:t>обучащимися</a:t>
            </a:r>
            <a:endParaRPr lang="ru-RU" sz="1800" dirty="0" smtClean="0"/>
          </a:p>
          <a:p>
            <a:r>
              <a:rPr lang="ru-RU" sz="1800" dirty="0" smtClean="0"/>
              <a:t>проведение родительских собраний с целью ознакомления с </a:t>
            </a:r>
            <a:r>
              <a:rPr lang="ru-RU" sz="1800" dirty="0" err="1" smtClean="0"/>
              <a:t>допрофессиональным</a:t>
            </a:r>
            <a:r>
              <a:rPr lang="ru-RU" sz="1800" dirty="0" smtClean="0"/>
              <a:t> образованием в школе, результатами трудоустройства выпускников</a:t>
            </a:r>
          </a:p>
          <a:p>
            <a:r>
              <a:rPr lang="ru-RU" sz="1800" dirty="0" smtClean="0"/>
              <a:t>круглый стол для </a:t>
            </a:r>
            <a:r>
              <a:rPr lang="ru-RU" sz="1800" dirty="0" err="1" smtClean="0"/>
              <a:t>обучащихся</a:t>
            </a:r>
            <a:r>
              <a:rPr lang="ru-RU" sz="1800" dirty="0" smtClean="0"/>
              <a:t> и их родителей с участием представителей учебных заведений. </a:t>
            </a:r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1196752"/>
            <a:ext cx="91440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4000" dirty="0" smtClean="0">
              <a:solidFill>
                <a:srgbClr val="FF0000"/>
              </a:solidFill>
            </a:endParaRPr>
          </a:p>
          <a:p>
            <a:pPr algn="ctr"/>
            <a:r>
              <a:rPr lang="ru-RU" sz="4000" b="1" dirty="0" smtClean="0">
                <a:solidFill>
                  <a:srgbClr val="FF0000"/>
                </a:solidFill>
              </a:rPr>
              <a:t>Правильно сделанный выбор </a:t>
            </a:r>
          </a:p>
          <a:p>
            <a:pPr algn="ctr"/>
            <a:r>
              <a:rPr lang="ru-RU" sz="4000" b="1" dirty="0" smtClean="0">
                <a:solidFill>
                  <a:srgbClr val="FF0000"/>
                </a:solidFill>
              </a:rPr>
              <a:t>– это начало пути к успеху, </a:t>
            </a:r>
          </a:p>
          <a:p>
            <a:pPr algn="ctr"/>
            <a:r>
              <a:rPr lang="ru-RU" sz="4000" b="1" dirty="0" smtClean="0">
                <a:solidFill>
                  <a:srgbClr val="FF0000"/>
                </a:solidFill>
              </a:rPr>
              <a:t>к самореализации, </a:t>
            </a:r>
          </a:p>
          <a:p>
            <a:pPr algn="ctr"/>
            <a:r>
              <a:rPr lang="ru-RU" sz="4000" b="1" dirty="0" smtClean="0">
                <a:solidFill>
                  <a:srgbClr val="FF0000"/>
                </a:solidFill>
              </a:rPr>
              <a:t>к психологическому и материальному благополучию в будущем. </a:t>
            </a:r>
            <a:endParaRPr lang="ru-RU" sz="4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620688"/>
            <a:ext cx="8291264" cy="5976664"/>
          </a:xfrm>
        </p:spPr>
        <p:txBody>
          <a:bodyPr>
            <a:normAutofit/>
          </a:bodyPr>
          <a:lstStyle/>
          <a:p>
            <a:pPr>
              <a:buNone/>
            </a:pPr>
            <a:endParaRPr lang="ru-RU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ru-RU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ru-RU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ru-RU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ru-RU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ru-RU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ru-RU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«Если человек не знает, к какой пристани он держит путь, для него ни один ветер не будет попутным»</a:t>
            </a:r>
          </a:p>
          <a:p>
            <a:pPr algn="r">
              <a:buNone/>
            </a:pPr>
            <a:r>
              <a:rPr lang="ru-RU" dirty="0" smtClean="0">
                <a:solidFill>
                  <a:srgbClr val="FF0000"/>
                </a:solidFill>
              </a:rPr>
              <a:t>Сенека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1027" name="Picture 3" descr="C:\Users\пк\Desktop\IMG_20190312_15255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779591"/>
            <a:ext cx="6408712" cy="328866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79512" y="404664"/>
            <a:ext cx="8712968" cy="4392488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+mn-lt"/>
              </a:rPr>
              <a:t>Цель:</a:t>
            </a:r>
            <a:r>
              <a:rPr lang="ru-RU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/>
            </a:r>
            <a:br>
              <a:rPr lang="ru-RU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ru-RU" b="1" dirty="0" smtClean="0">
                <a:solidFill>
                  <a:srgbClr val="0070C0"/>
                </a:solidFill>
                <a:latin typeface="+mn-lt"/>
              </a:rPr>
              <a:t>создание условий для сознательного профессионального самоопределения обучающихся с учетом их склонностей, интересов, возможностей</a:t>
            </a:r>
            <a:r>
              <a:rPr lang="ru-RU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/>
            </a:r>
            <a:br>
              <a:rPr lang="ru-RU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endParaRPr lang="ru-RU" dirty="0">
              <a:solidFill>
                <a:srgbClr val="00569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pic>
        <p:nvPicPr>
          <p:cNvPr id="1026" name="Picture 2" descr="C:\Users\пк\Desktop\IMG_20190312_1527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4077072"/>
            <a:ext cx="4680520" cy="248891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596471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79512" y="836712"/>
            <a:ext cx="8964488" cy="6021288"/>
          </a:xfrm>
        </p:spPr>
        <p:txBody>
          <a:bodyPr>
            <a:normAutofit/>
          </a:bodyPr>
          <a:lstStyle/>
          <a:p>
            <a:pPr algn="l"/>
            <a:r>
              <a:rPr lang="ru-RU" sz="3100" b="1" dirty="0" smtClean="0">
                <a:solidFill>
                  <a:srgbClr val="0070C0"/>
                </a:solidFill>
                <a:latin typeface="+mn-lt"/>
              </a:rPr>
              <a:t>* </a:t>
            </a:r>
            <a:r>
              <a:rPr lang="ru-RU" sz="3200" b="1" dirty="0" smtClean="0">
                <a:solidFill>
                  <a:srgbClr val="0070C0"/>
                </a:solidFill>
                <a:latin typeface="+mn-lt"/>
              </a:rPr>
              <a:t>выявление индивидуальных способностей и возможностей детей по освоению тех или иных видов трудовой, профессиональной деятельности</a:t>
            </a:r>
            <a:br>
              <a:rPr lang="ru-RU" sz="3200" b="1" dirty="0" smtClean="0">
                <a:solidFill>
                  <a:srgbClr val="0070C0"/>
                </a:solidFill>
                <a:latin typeface="+mn-lt"/>
              </a:rPr>
            </a:br>
            <a:r>
              <a:rPr lang="ru-RU" sz="3200" b="1" dirty="0" smtClean="0">
                <a:solidFill>
                  <a:srgbClr val="0070C0"/>
                </a:solidFill>
                <a:latin typeface="+mn-lt"/>
              </a:rPr>
              <a:t>* знакомство с миром профессий</a:t>
            </a:r>
            <a:br>
              <a:rPr lang="ru-RU" sz="3200" b="1" dirty="0" smtClean="0">
                <a:solidFill>
                  <a:srgbClr val="0070C0"/>
                </a:solidFill>
                <a:latin typeface="+mn-lt"/>
              </a:rPr>
            </a:br>
            <a:r>
              <a:rPr lang="ru-RU" sz="3200" b="1" dirty="0" smtClean="0">
                <a:solidFill>
                  <a:srgbClr val="0070C0"/>
                </a:solidFill>
                <a:latin typeface="+mn-lt"/>
              </a:rPr>
              <a:t>* формировать установки на позитивное отношение к любой деятельности в целом</a:t>
            </a:r>
            <a:br>
              <a:rPr lang="ru-RU" sz="3200" b="1" dirty="0" smtClean="0">
                <a:solidFill>
                  <a:srgbClr val="0070C0"/>
                </a:solidFill>
                <a:latin typeface="+mn-lt"/>
              </a:rPr>
            </a:br>
            <a:r>
              <a:rPr lang="ru-RU" sz="3200" b="1" dirty="0" smtClean="0">
                <a:solidFill>
                  <a:srgbClr val="0070C0"/>
                </a:solidFill>
                <a:latin typeface="+mn-lt"/>
              </a:rPr>
              <a:t>* развивать общетрудовые качества и навыки, которые важны для успешности в любом виде труда</a:t>
            </a:r>
            <a:r>
              <a:rPr lang="ru-RU" sz="3100" b="1" dirty="0" smtClean="0">
                <a:solidFill>
                  <a:srgbClr val="0070C0"/>
                </a:solidFill>
                <a:latin typeface="+mn-lt"/>
              </a:rPr>
              <a:t/>
            </a:r>
            <a:br>
              <a:rPr lang="ru-RU" sz="3100" b="1" dirty="0" smtClean="0">
                <a:solidFill>
                  <a:srgbClr val="0070C0"/>
                </a:solidFill>
                <a:latin typeface="+mn-lt"/>
              </a:rPr>
            </a:br>
            <a:endParaRPr lang="ru-RU" sz="3100" b="1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267744" y="548680"/>
            <a:ext cx="439248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</a:rPr>
              <a:t>Задачи:</a:t>
            </a:r>
            <a:endParaRPr lang="ru-RU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9739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</a:rPr>
              <a:t>Задачи: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179512" y="1196752"/>
            <a:ext cx="8964488" cy="5328592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b="1" dirty="0" smtClean="0">
                <a:solidFill>
                  <a:srgbClr val="0070C0"/>
                </a:solidFill>
              </a:rPr>
              <a:t>* </a:t>
            </a:r>
            <a:r>
              <a:rPr lang="ru-RU" sz="3500" b="1" dirty="0" smtClean="0">
                <a:solidFill>
                  <a:srgbClr val="0070C0"/>
                </a:solidFill>
              </a:rPr>
              <a:t>формировать адекватный уровень притязаний и самооценки</a:t>
            </a:r>
          </a:p>
          <a:p>
            <a:pPr>
              <a:buNone/>
            </a:pPr>
            <a:r>
              <a:rPr lang="ru-RU" sz="3500" b="1" dirty="0" smtClean="0">
                <a:solidFill>
                  <a:srgbClr val="0070C0"/>
                </a:solidFill>
              </a:rPr>
              <a:t>* развивать у обучающихся такие качества (физические, психологические, социальные), которые имеют важное значение для их успешности в показанных им видах трудовой деятельности</a:t>
            </a:r>
          </a:p>
          <a:p>
            <a:pPr>
              <a:buNone/>
            </a:pPr>
            <a:r>
              <a:rPr lang="ru-RU" sz="3500" b="1" dirty="0" smtClean="0">
                <a:solidFill>
                  <a:srgbClr val="0070C0"/>
                </a:solidFill>
              </a:rPr>
              <a:t>* содействовать </a:t>
            </a:r>
            <a:r>
              <a:rPr lang="ru-RU" sz="3500" b="1" dirty="0" err="1" smtClean="0">
                <a:solidFill>
                  <a:srgbClr val="0070C0"/>
                </a:solidFill>
              </a:rPr>
              <a:t>обучащимся</a:t>
            </a:r>
            <a:r>
              <a:rPr lang="ru-RU" sz="3500" b="1" dirty="0" smtClean="0">
                <a:solidFill>
                  <a:srgbClr val="0070C0"/>
                </a:solidFill>
              </a:rPr>
              <a:t> в осуществлении адекватного профессионального выбора</a:t>
            </a:r>
            <a:r>
              <a:rPr lang="ru-RU" sz="3200" b="1" dirty="0" smtClean="0">
                <a:solidFill>
                  <a:srgbClr val="0070C0"/>
                </a:solidFill>
              </a:rPr>
              <a:t> </a:t>
            </a:r>
            <a:endParaRPr lang="ru-RU" sz="32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</a:rPr>
              <a:t>Формы работы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971600" y="1556792"/>
            <a:ext cx="7711008" cy="4525963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ü"/>
            </a:pPr>
            <a:r>
              <a:rPr lang="ru-RU" dirty="0" smtClean="0"/>
              <a:t>Анкетирование и тестирование обучающихся 5-9-х классов с целью выявления профессиональной направленности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Беседы, игры на коррекционно-развивающих занятиях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Групповые и индивидуальные консультации с обучающимися</a:t>
            </a:r>
          </a:p>
          <a:p>
            <a:pPr>
              <a:buFont typeface="Wingdings" pitchFamily="2" charset="2"/>
              <a:buChar char="ü"/>
            </a:pPr>
            <a:r>
              <a:rPr lang="ru-RU" dirty="0" err="1" smtClean="0"/>
              <a:t>Профориентационные</a:t>
            </a:r>
            <a:r>
              <a:rPr lang="ru-RU" dirty="0" smtClean="0"/>
              <a:t> игры-путешествия, </a:t>
            </a:r>
            <a:r>
              <a:rPr lang="ru-RU" dirty="0" err="1" smtClean="0"/>
              <a:t>квесты</a:t>
            </a:r>
            <a:r>
              <a:rPr lang="ru-RU" dirty="0" smtClean="0"/>
              <a:t>, тренинги, викторины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Родительские собрания совместно с классным руководителем</a:t>
            </a:r>
          </a:p>
          <a:p>
            <a:pPr>
              <a:buFont typeface="Wingdings" pitchFamily="2" charset="2"/>
              <a:buChar char="ü"/>
            </a:pPr>
            <a:endParaRPr lang="ru-RU" dirty="0" smtClean="0"/>
          </a:p>
          <a:p>
            <a:pPr>
              <a:buFont typeface="Wingdings" pitchFamily="2" charset="2"/>
              <a:buChar char="ü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</a:rPr>
              <a:t>Анкетирование обучающихся</a:t>
            </a:r>
            <a:endParaRPr lang="ru-RU" sz="4000" b="1" dirty="0">
              <a:solidFill>
                <a:srgbClr val="FF0000"/>
              </a:solidFill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half" idx="1"/>
          </p:nvPr>
        </p:nvGraphicFramePr>
        <p:xfrm>
          <a:off x="457200" y="1124744"/>
          <a:ext cx="8363272" cy="34563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Содержимое 6"/>
          <p:cNvSpPr>
            <a:spLocks noGrp="1"/>
          </p:cNvSpPr>
          <p:nvPr>
            <p:ph sz="half" idx="2"/>
          </p:nvPr>
        </p:nvSpPr>
        <p:spPr>
          <a:xfrm>
            <a:off x="1115616" y="5229200"/>
            <a:ext cx="7571184" cy="896963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ü"/>
            </a:pPr>
            <a:r>
              <a:rPr lang="ru-RU" dirty="0" smtClean="0"/>
              <a:t>Юрист, полицейский, пожарный, врач, водитель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Программист, ветеринар,ОМОН,  машинист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</a:rPr>
              <a:t>Анкетирование родителей обучающихся</a:t>
            </a:r>
            <a:endParaRPr lang="ru-RU" sz="4000" b="1" dirty="0">
              <a:solidFill>
                <a:srgbClr val="FF0000"/>
              </a:solidFill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half" idx="1"/>
          </p:nvPr>
        </p:nvGraphicFramePr>
        <p:xfrm>
          <a:off x="457200" y="160020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ru-RU" dirty="0" smtClean="0"/>
              <a:t>Инженер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Контролер летат.аппаратов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Юрист, архивариус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Оператор ПВЭМ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Военный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Оператор станка с ЧПУ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Успешная бизнес-леди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Пожелания родителей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ru-RU" dirty="0" smtClean="0"/>
              <a:t>Посещение учебных учреждений, связанных с будущей профессией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Экскурсии на производство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ru-RU" dirty="0" smtClean="0"/>
              <a:t>Мастер-классы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Предмет черчение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Конкурсы, соревнования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Больше информации о профессиях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Театральный кружок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10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7D3B05"/>
      </a:hlink>
      <a:folHlink>
        <a:srgbClr val="D99694"/>
      </a:folHlink>
    </a:clrScheme>
    <a:fontScheme name="Другая 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641</TotalTime>
  <Words>316</Words>
  <Application>Microsoft Office PowerPoint</Application>
  <PresentationFormat>Экран (4:3)</PresentationFormat>
  <Paragraphs>60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Презентация PowerPoint</vt:lpstr>
      <vt:lpstr>Презентация PowerPoint</vt:lpstr>
      <vt:lpstr>Цель: создание условий для сознательного профессионального самоопределения обучающихся с учетом их склонностей, интересов, возможностей </vt:lpstr>
      <vt:lpstr>* выявление индивидуальных способностей и возможностей детей по освоению тех или иных видов трудовой, профессиональной деятельности * знакомство с миром профессий * формировать установки на позитивное отношение к любой деятельности в целом * развивать общетрудовые качества и навыки, которые важны для успешности в любом виде труда </vt:lpstr>
      <vt:lpstr>Задачи:</vt:lpstr>
      <vt:lpstr>Формы работы</vt:lpstr>
      <vt:lpstr>Анкетирование обучающихся</vt:lpstr>
      <vt:lpstr>Анкетирование родителей обучающихся</vt:lpstr>
      <vt:lpstr>Пожелания родителей</vt:lpstr>
      <vt:lpstr>Рекомендации по профориентации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Ранько Елена</dc:creator>
  <cp:lastModifiedBy>Марина Викторовна</cp:lastModifiedBy>
  <cp:revision>81</cp:revision>
  <dcterms:created xsi:type="dcterms:W3CDTF">2018-03-09T15:08:22Z</dcterms:created>
  <dcterms:modified xsi:type="dcterms:W3CDTF">2019-04-01T03:26:22Z</dcterms:modified>
</cp:coreProperties>
</file>