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904716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81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290471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0"/>
            <a:ext cx="1571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6EFD-F7E3-4565-B1E2-7EF4C14B171A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5A8D-66AD-4275-9BC3-7B473EA6B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9DB9-7349-45FE-BF05-506BCD5551FD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A948-8DEA-4759-AF2D-113F152AA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D91C-3192-40E7-B10E-1862CAB2B398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5F0A-419D-42C6-9C30-8DF32E88E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336E-4610-402A-95F6-8158B338B369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E9DA-F3B8-4C59-AAAC-06B143677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789F-73BB-4B37-BBAA-FBB6FE2A415E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D7D2-EBB6-4A1C-A465-4D7CC8715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904717.png"/>
          <p:cNvPicPr>
            <a:picLocks noChangeAspect="1"/>
          </p:cNvPicPr>
          <p:nvPr userDrawn="1"/>
        </p:nvPicPr>
        <p:blipFill>
          <a:blip r:embed="rId2" cstate="print"/>
          <a:srcRect l="9760"/>
          <a:stretch>
            <a:fillRect/>
          </a:stretch>
        </p:blipFill>
        <p:spPr bwMode="auto">
          <a:xfrm>
            <a:off x="0" y="0"/>
            <a:ext cx="1320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8684-9FF5-4B12-B4F5-6B91908A27A8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C7A2-8471-474A-A88A-88150F8F0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904716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838" y="0"/>
            <a:ext cx="15541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3013-86BC-46B8-84EF-E03EDB29D52F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AB4C-DFA5-4D77-BAD9-4E44FDD98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90471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81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7109-C85B-4A20-9B40-0E313931AAE2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5ABD-6B4B-4762-9DD4-99218D3B4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904714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A725-9BB5-49E7-9FE7-0AB25309EE9A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30D8-8D51-4BDC-BB0F-89DEC702E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2904717.png"/>
          <p:cNvPicPr>
            <a:picLocks noChangeAspect="1"/>
          </p:cNvPicPr>
          <p:nvPr userDrawn="1"/>
        </p:nvPicPr>
        <p:blipFill>
          <a:blip r:embed="rId2" cstate="print"/>
          <a:srcRect b="9760"/>
          <a:stretch>
            <a:fillRect/>
          </a:stretch>
        </p:blipFill>
        <p:spPr bwMode="auto">
          <a:xfrm>
            <a:off x="0" y="-142875"/>
            <a:ext cx="26558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2904717.png"/>
          <p:cNvPicPr>
            <a:picLocks noChangeAspect="1"/>
          </p:cNvPicPr>
          <p:nvPr userDrawn="1"/>
        </p:nvPicPr>
        <p:blipFill>
          <a:blip r:embed="rId3" cstate="print"/>
          <a:srcRect r="9760" b="22977"/>
          <a:stretch>
            <a:fillRect/>
          </a:stretch>
        </p:blipFill>
        <p:spPr bwMode="auto">
          <a:xfrm>
            <a:off x="0" y="1428750"/>
            <a:ext cx="7858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2904717.png"/>
          <p:cNvPicPr>
            <a:picLocks noChangeAspect="1"/>
          </p:cNvPicPr>
          <p:nvPr userDrawn="1"/>
        </p:nvPicPr>
        <p:blipFill>
          <a:blip r:embed="rId4" cstate="print"/>
          <a:srcRect b="9760"/>
          <a:stretch>
            <a:fillRect/>
          </a:stretch>
        </p:blipFill>
        <p:spPr bwMode="auto">
          <a:xfrm>
            <a:off x="0" y="4246563"/>
            <a:ext cx="2786063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28676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107155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9D4B-08A7-44CF-971C-D3C7864F0C7F}" type="datetimeFigureOut">
              <a:rPr lang="ru-RU"/>
              <a:pPr>
                <a:defRPr/>
              </a:pPr>
              <a:t>14.04.2019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0849-8C26-4771-9655-9D94CDF50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703D-AE1F-4D00-BEAB-66CA5DB304FB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5B2F-0A79-4D06-A2EE-8171F1A39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2904717.png"/>
          <p:cNvPicPr>
            <a:picLocks noChangeAspect="1"/>
          </p:cNvPicPr>
          <p:nvPr userDrawn="1"/>
        </p:nvPicPr>
        <p:blipFill>
          <a:blip r:embed="rId2" cstate="print"/>
          <a:srcRect r="9760" b="26909"/>
          <a:stretch>
            <a:fillRect/>
          </a:stretch>
        </p:blipFill>
        <p:spPr bwMode="auto">
          <a:xfrm>
            <a:off x="-214313" y="1143000"/>
            <a:ext cx="9286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C10A-1B80-4DFE-8E27-29C1DA5D9218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3E48-0709-4C46-B7D6-ED54B625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101E-CB81-4672-AAF8-3D7086AE861D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78D9-CEE8-48A7-BC21-A7472FA6F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A3F1A4-11AD-47E1-8E09-DED85D18A300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77AD8-E6D0-451C-B7E8-829C64E7B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09" r:id="rId7"/>
    <p:sldLayoutId id="2147483821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ctrTitle"/>
          </p:nvPr>
        </p:nvSpPr>
        <p:spPr>
          <a:xfrm>
            <a:off x="1476375" y="1708150"/>
            <a:ext cx="6477000" cy="560388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Характерные особенности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ТМНР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779838" y="1851025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(тяжелые множественные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нарушения развития)</a:t>
            </a: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4787900" y="3148013"/>
            <a:ext cx="4572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Выполнил: учитель домашнего обучения </a:t>
            </a: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                      КГКОУ школа №1</a:t>
            </a: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                     Юн Марина Анатольевна.   </a:t>
            </a: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484438" y="44973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Комсомольск–на- Амуре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2019год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863600" y="339725"/>
            <a:ext cx="82804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Особенности  развития  другой  группы  обучающихся  обусловлены выраженными  нарушениями  поведения, чаще как  следствие  аутистических расстройств).  Они  проявляются  в  расторможенности,  «полевом»,  нередко агрессивном  поведении,  стереотипиях,  трудностях  коммуникации  и социального  взаимодействия.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Аутистические  проявления  затрудняют установление  подлинной  тяжести  интеллектуального недоразвития, так как контакт с окружающими  отсутствует или он возникает как форма физического обращения  к  взрослым  в  ситуациях, когда ребёнку  требуется помощь  в  удовлетворении  потребности.  У  детей  названной  группы  нет интереса к деятельности окружающих, они не проявляют ответных реакций  на  попытки  учителя  (родителя)  организовать  их  взаимодействие  со сверстниками.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116013" y="627063"/>
            <a:ext cx="74882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У следующей группы детей отсутствуют выраженные нарушения движений и моторики, они могут передвигаться самостоятельно. Моторная дефицитарность проявляется в замедленности темпа, недостаточной согласованности и координации движений. У части детей также наблюдаются деструктивные формы поведения, стереотипии, избегание контактов с окружающими и другие черты, сходные с детьми, описанными выше. Интеллектуальное недоразвитие проявляется преимущественно в форме умеренной степени умственной отсталости.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type="subTitle" idx="1"/>
          </p:nvPr>
        </p:nvSpPr>
        <p:spPr>
          <a:xfrm>
            <a:off x="785813" y="928688"/>
            <a:ext cx="7786687" cy="1314450"/>
          </a:xfrm>
        </p:spPr>
        <p:txBody>
          <a:bodyPr/>
          <a:lstStyle/>
          <a:p>
            <a:pPr algn="l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827088" y="627063"/>
            <a:ext cx="75612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Большая часть детей данной группы владеет элементарной речью: могут выразить простыми словами и предложениями свои потребности, сообщить о выполненном действии, ответить на вопрос взрослого отдельными словами, словосочетаниями или фразой. У  некоторых  –  речь может быть развита на уровне развернутого высказывания, но часто носит формальный характер и не направлена на решение задач социальной коммуникации. Другая часть детей, не владея речью, может осуществлять коммуникацию при помощи естественных жестов, графических изображений, вокализаций, отдельных слогов и стереотипного набора слов.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1042988" y="339725"/>
            <a:ext cx="75612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Для  обучающихся,  получающих  образование  по  варианту  2 адаптированной  основной  общеобразовательной  программы  образования (дети с тяжёлой, глубокой умственной отсталостью, тяжёлыми и множественными нарушениями развития), характерно интеллектуальное и психофизическое недоразвитие в умеренной, тяжелой или глубокой степени, которое может сочетаться с локальными или системными  нарушениями  зрения,  слуха,  опорно-двигательного  аппарата, расстройствами аутистического  спектра,  эмоционально-волевой  сферы, выраженными в различной степени тяжести. У некоторых детей выявляются текущие  психические  и  соматические  заболевания,  которые  значительно осложняют их индивидуальное развитие и обучение.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1042988" y="3651250"/>
            <a:ext cx="799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Психические заболевания всегда складывают картину поведения детей. Соматические заболевания практически постоянно являются спутниками общего состояния здоровья.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468313" y="195263"/>
            <a:ext cx="8207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У  детей  с  тяжелой  и глубокой  степенью  умственной  отсталости  затруднено  или  невозможно формирование  устной  и  письменной  речи,  что  требует  для  большей  части обучающихся  использование  разнообразных  средств  невербальной коммуникации,  а  также  логопедической  коррекции. Внимание  у обучающихся  с  умеренной  и  тяжелой  умственной  отсталостью  отличается низким  уровнем  продуктивности  из-за  быстрой  истощаемости,  неустойчивости,  отвлекаемости (нужен частый отдых).  Слабость  активного  внимания  препятствует решению  сложных  задач  познавательного  содержания,  формированию устойчивых  учебных  действий,  однако,  при  продолжительном  и направленном  использовании  методов  и  приемов  коррекционной  работы становится  заметной  положительная  динамика  общего  психического развития  детей,  особенно  при  умеренном  недоразвитии  мыслительной деятельности.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Чем характеризуется психическое недоразвитие?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Психофизическое  недоразвитие – характерная черта многих детей с глубокой  умственной отсталостью.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1042988" y="2355850"/>
            <a:ext cx="1152525" cy="1008063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411413" y="1995488"/>
            <a:ext cx="6048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Это свойство характеризуется  также  нарушениями координации,  точности,  темпа  движений,  что  осложняет  формирование физических  действий:  бег,  прыжки  и  др.,  а  также  навыков  несложных трудовых  действий. (на занятиях физкультуры и ритмики дети очень неловкие, не координируют свои действия).</a:t>
            </a:r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>
            <a:off x="1692275" y="3363913"/>
            <a:ext cx="719138" cy="360362"/>
          </a:xfrm>
          <a:prstGeom prst="curved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827088" y="339725"/>
            <a:ext cx="1008062" cy="1008063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835150" y="484188"/>
            <a:ext cx="6840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  части  детей  с  умеренной  умственной  отсталостью отмечается замедленный темп, рассогласованность, неловкость движений.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827088" y="1419225"/>
            <a:ext cx="1008062" cy="1081088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1908175" y="1635125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 других  –  повышенная  возбудимость  (реже встречается) сочетается  с  хаотичной  нецеленаправленной деятельностью.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900113" y="2859088"/>
            <a:ext cx="1150937" cy="1081087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2051050" y="2500313"/>
            <a:ext cx="6858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Наиболее типичными для данной категории обучающихся являются трудности в овладении навыками, требующими тонких точных дифференцированных движений: удержание  позы, захват  карандаша, ручки, кисти,  шнурование  ботинок,  застегивание  пуговиц,  завязывание  ленточек, шнурков  (очень трудное занятие для детей) и  др.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611188" y="195263"/>
            <a:ext cx="1152525" cy="1152525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835150" y="123825"/>
            <a:ext cx="71294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Некоторые  обучающиеся  полностью зависят от помощи окружающих при одевании, раздевании, при приеме пищи, совершении гигиенических процедур и др. Дети с глубокой умственной отсталостью часто не владеют речью, они постоянно нуждаются в уходе и присмотре.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755650" y="1635125"/>
            <a:ext cx="838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Тяжёлые и множественные нарушения развития.</a:t>
            </a: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1258888" y="2211388"/>
            <a:ext cx="7489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Значительная часть детей с тяжелой и глубокой умственной отсталостью имеют и другие нарушения, что дает основание говорить о тяжелых и множественных нарушениях развития (ТМНР), которые представляют собой не сумму различных ограничений, а сложное качественно новое явление с иной структурой, отличной от структуры каждой из составляющих.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755650" y="339725"/>
            <a:ext cx="80645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Уровень  психофизического  развития  детей  с  тяжелыми множественными  нарушениями  невозможно  соотнести  с  какими-либо возрастными  параметрами  (отсталость от паспортных норм возраста). Органическое  поражение  центральной  нервной системы  чаще  всего  является  причиной  сочетанных  нарушений  и выраженного  недоразвития  интеллекта,  а  также  сенсорных  функций, движения,  поведения,  коммуникации.  Все  эти  проявления  совокупно препятствуют  развитию  самостоятельной  жизнедеятельности  ребенка,  как  в семье,  так  и  в  обществе. 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323850" y="65088"/>
            <a:ext cx="882015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Часть  детей,  отнесенных  к  категории  обучающихся  с  ТМНР,  имеет тяжёлые  нарушения  неврологического  генеза  – 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сложные  формы  ДЦП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(спастический  тетрапарез,  гиперкинез  и  т.д.),  вследствие  которых  они полностью или почти полностью зависят от помощи окружающих их людей в передвижении, самообслуживании, предметной деятельности, коммуникации и др. Большинство детей  этой группы не может  самостоятельно удерживать тело  в  положении  сидя. 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Спастичность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 конечностей  часто  осложнена гиперкинезами. Процесс общения затруднен из-за органического поражения речевого аппарата и невозможности овладения средствами речи. Вместе  с  тем,  интеллектуальное  развитие  таких  детей  может  быть различно  по  степени  умственной  отсталости  и  колебаться  от  умеренной  до глубокой.  Дети  с  умеренной  формой  интеллектуального  недоразвития проявляют элементарные способности к развитию представлений, умений и навыков,  значимых  для  их  социальной  адаптации.  Так,  у  этой  группы обучающихся проявляется интерес к общению и взаимодействию с детьми и взрослыми,  что  является  позитивной  предпосылкой  для  обучения  детей вербальным и невербальным средствам коммуникации.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1116013" y="0"/>
            <a:ext cx="72723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Дети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 эмоционально-волевыми нарушениями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У умственно-отсталых детей всегда имеется недоразвитие  эмоционально – волевой сферы, проявляющееся примитивностью чувств и интересов, недостаточной выразительностью, дифференцированностью и адекватностью эмоциональных реакций, слабостью побуждений  их к деятельности, особенно  к познанию окружающего.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39750" y="1995488"/>
            <a:ext cx="8604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Тем не менее, необходимо заметить, что эмоциональная сфера у детей  с ограничением развития интеллекта всё же более сохранна, чем интеллектуальная. При примитивности эмоций и слабости познавательных интересов, эмоциональная жизнь более разнообразна (небезразличное отношение к своему внешнему виду, острое чувство обиды, стремление к похвале, интерес к бытовым вопросам). Но это только при  умеренной у.о. Но при глубокой умственной отсталости наблюдается настоящее нарушение эмоционального контакта с окружающими. Особо большие трудности представляют дети  с пониженным  эмоциональным тонусом и слабостью побуждений (вялость, пассивность, отсутствие всякого интереса к чему-либо, речь растянута, мышление также резко замедленно).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108</Words>
  <Application>Microsoft Office PowerPoint</Application>
  <PresentationFormat>Экран (16:9)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Характерные особенности обучающихся с ТМНР  </vt:lpstr>
      <vt:lpstr>Презентация PowerPoint</vt:lpstr>
      <vt:lpstr>Презентация PowerPoint</vt:lpstr>
      <vt:lpstr>Чем характеризуется психическое недоразвитие?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18</cp:revision>
  <dcterms:created xsi:type="dcterms:W3CDTF">2018-05-24T02:06:50Z</dcterms:created>
  <dcterms:modified xsi:type="dcterms:W3CDTF">2019-04-14T12:23:56Z</dcterms:modified>
</cp:coreProperties>
</file>