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09" r:id="rId4"/>
    <p:sldId id="293" r:id="rId5"/>
    <p:sldId id="294" r:id="rId6"/>
    <p:sldId id="295" r:id="rId7"/>
    <p:sldId id="296" r:id="rId8"/>
    <p:sldId id="307" r:id="rId9"/>
    <p:sldId id="308" r:id="rId10"/>
    <p:sldId id="300" r:id="rId11"/>
    <p:sldId id="301" r:id="rId12"/>
    <p:sldId id="305" r:id="rId13"/>
    <p:sldId id="304" r:id="rId14"/>
    <p:sldId id="297" r:id="rId15"/>
    <p:sldId id="298" r:id="rId16"/>
    <p:sldId id="299" r:id="rId17"/>
    <p:sldId id="257" r:id="rId18"/>
    <p:sldId id="267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CC"/>
    <a:srgbClr val="CC0099"/>
    <a:srgbClr val="000000"/>
    <a:srgbClr val="000099"/>
    <a:srgbClr val="FFFF66"/>
    <a:srgbClr val="FFCC00"/>
    <a:srgbClr val="FF6600"/>
    <a:srgbClr val="0000FF"/>
    <a:srgbClr val="99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 класс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982351167330614"/>
          <c:y val="8.5196161465465006E-2"/>
          <c:w val="0.39264248416842612"/>
          <c:h val="0.8889845572714142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 класс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Внеучебная (положительная) </c:v>
                </c:pt>
                <c:pt idx="3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8311774882155809"/>
          <c:y val="2.6406254005965177E-2"/>
          <c:w val="0.40775985207992765"/>
          <c:h val="0.947774321371699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/>
      <c:pie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4 класс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Внеучебная (положительная)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982351167330614"/>
          <c:y val="8.5196161465465006E-2"/>
          <c:w val="0.39264248416842601"/>
          <c:h val="0.8889845572714142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 класс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Внеучебная (положительная) </c:v>
                </c:pt>
                <c:pt idx="3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645525862623445"/>
          <c:y val="5.2126731289116109E-2"/>
          <c:w val="0.40775985207992765"/>
          <c:h val="0.947774321371699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Общая тревожность</c:v>
                </c:pt>
                <c:pt idx="1">
                  <c:v>Страх самовыражения</c:v>
                </c:pt>
                <c:pt idx="2">
                  <c:v>Страх  проверки знаний</c:v>
                </c:pt>
                <c:pt idx="3">
                  <c:v>Страх не соответствовать ожиданиям</c:v>
                </c:pt>
                <c:pt idx="4">
                  <c:v>Низкая сопротивляемость стрессу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9400419472911403"/>
          <c:y val="0.19085284283481441"/>
          <c:w val="0.3964623300113802"/>
          <c:h val="0.7266285481217459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Общая тревожность</c:v>
                </c:pt>
                <c:pt idx="1">
                  <c:v>Социальный стресс</c:v>
                </c:pt>
                <c:pt idx="2">
                  <c:v>Фрустрация потребности в успехе</c:v>
                </c:pt>
                <c:pt idx="3">
                  <c:v>Страх самовыражения</c:v>
                </c:pt>
                <c:pt idx="4">
                  <c:v>Страх проверки знаний</c:v>
                </c:pt>
                <c:pt idx="5">
                  <c:v>Страх не соответствовать ожиданиям</c:v>
                </c:pt>
                <c:pt idx="6">
                  <c:v>Низкая сопротивляемость стрессу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1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5366539733133122"/>
          <c:y val="8.5196161465464937E-2"/>
          <c:w val="0.33721205306690072"/>
          <c:h val="0.8754177025063593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8B1-0003-4B94-AD79-BBA40DA0FB44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F17-582D-4185-B828-5249DCB8B4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8B1-0003-4B94-AD79-BBA40DA0FB44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F17-582D-4185-B828-5249DCB8B4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8B1-0003-4B94-AD79-BBA40DA0FB44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F17-582D-4185-B828-5249DCB8B4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8B1-0003-4B94-AD79-BBA40DA0FB44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F17-582D-4185-B828-5249DCB8B4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8B1-0003-4B94-AD79-BBA40DA0FB44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66AF17-582D-4185-B828-5249DCB8B4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8B1-0003-4B94-AD79-BBA40DA0FB44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F17-582D-4185-B828-5249DCB8B4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8B1-0003-4B94-AD79-BBA40DA0FB44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F17-582D-4185-B828-5249DCB8B4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8B1-0003-4B94-AD79-BBA40DA0FB44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F17-582D-4185-B828-5249DCB8B4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8B1-0003-4B94-AD79-BBA40DA0FB44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F17-582D-4185-B828-5249DCB8B4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8B1-0003-4B94-AD79-BBA40DA0FB44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F17-582D-4185-B828-5249DCB8B4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D8B1-0003-4B94-AD79-BBA40DA0FB44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F17-582D-4185-B828-5249DCB8B4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93D8B1-0003-4B94-AD79-BBA40DA0FB44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66AF17-582D-4185-B828-5249DCB8B4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chebauchenyh.narod.ru/books/uro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chebauchenyh.narod.ru/books/uro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476672"/>
            <a:ext cx="5652120" cy="4176464"/>
          </a:xfrm>
        </p:spPr>
        <p:txBody>
          <a:bodyPr>
            <a:noAutofit/>
          </a:bodyPr>
          <a:lstStyle/>
          <a:p>
            <a:r>
              <a:rPr lang="ru-RU" sz="4400" cap="none" spc="300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Психологический аспект процесса обучения</a:t>
            </a:r>
            <a:br>
              <a:rPr lang="ru-RU" sz="4400" cap="none" spc="300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</a:br>
            <a:r>
              <a:rPr lang="ru-RU" sz="4400" cap="none" spc="300" dirty="0" smtClean="0">
                <a:ln w="127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в период перехода на новую ступень обучения </a:t>
            </a:r>
            <a:endParaRPr lang="ru-RU" sz="4400" cap="none" spc="300" dirty="0">
              <a:ln w="1270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581128"/>
            <a:ext cx="4608512" cy="196862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КГКСКОУ СКОШ 8 вида 1</a:t>
            </a:r>
          </a:p>
          <a:p>
            <a:r>
              <a:rPr lang="ru-RU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Березовская Н.Е.</a:t>
            </a:r>
          </a:p>
          <a:p>
            <a:r>
              <a:rPr lang="ru-RU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педагог-психолог</a:t>
            </a:r>
          </a:p>
        </p:txBody>
      </p:sp>
      <p:pic>
        <p:nvPicPr>
          <p:cNvPr id="5" name="Содержимое 8" descr="schol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72224">
            <a:off x="604559" y="468075"/>
            <a:ext cx="2759790" cy="3830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50210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FF00"/>
                </a:solidFill>
                <a:latin typeface="+mn-lt"/>
              </a:rPr>
              <a:t>Школьная тревожность   5 а класс</a:t>
            </a:r>
            <a:endParaRPr lang="ru-RU" sz="3600" dirty="0">
              <a:solidFill>
                <a:srgbClr val="00FF00"/>
              </a:solidFill>
              <a:latin typeface="+mn-lt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67544" y="1124744"/>
          <a:ext cx="828092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876057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FF00"/>
                </a:solidFill>
                <a:latin typeface="+mn-lt"/>
              </a:rPr>
              <a:t>Школьная тревожность   5 Б класс</a:t>
            </a:r>
            <a:endParaRPr lang="ru-RU" sz="3600" dirty="0">
              <a:solidFill>
                <a:srgbClr val="00FF00"/>
              </a:solidFill>
              <a:latin typeface="+mn-lt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1052736"/>
          <a:ext cx="83529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876057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FF00"/>
                </a:solidFill>
                <a:latin typeface="+mn-lt"/>
              </a:rPr>
              <a:t>ПРИЧИНЫ СТРЕССА</a:t>
            </a:r>
            <a:endParaRPr lang="ru-RU" sz="4000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400600"/>
          </a:xfrm>
        </p:spPr>
        <p:txBody>
          <a:bodyPr>
            <a:normAutofit/>
          </a:bodyPr>
          <a:lstStyle/>
          <a:p>
            <a:pPr marL="651510" indent="-514350">
              <a:buClr>
                <a:srgbClr val="C00000"/>
              </a:buClr>
            </a:pPr>
            <a:r>
              <a:rPr lang="ru-RU" sz="2400" dirty="0" smtClean="0"/>
              <a:t>Открытие </a:t>
            </a:r>
            <a:r>
              <a:rPr lang="ru-RU" sz="2400" dirty="0"/>
              <a:t>, что кто-то умнее, кто-то сильнее, кто-то успешнее, кто-то </a:t>
            </a:r>
            <a:r>
              <a:rPr lang="ru-RU" sz="2400" dirty="0" smtClean="0"/>
              <a:t>красивее</a:t>
            </a:r>
            <a:endParaRPr lang="ru-RU" sz="2400" dirty="0" smtClean="0"/>
          </a:p>
          <a:p>
            <a:pPr marL="651510" indent="-514350">
              <a:buClr>
                <a:srgbClr val="C00000"/>
              </a:buClr>
            </a:pPr>
            <a:r>
              <a:rPr lang="ru-RU" sz="2400" dirty="0" smtClean="0"/>
              <a:t>Неуютная обстановка класса</a:t>
            </a:r>
          </a:p>
          <a:p>
            <a:pPr marL="651510" indent="-514350">
              <a:buClr>
                <a:srgbClr val="C00000"/>
              </a:buClr>
            </a:pPr>
            <a:r>
              <a:rPr lang="ru-RU" sz="2400" dirty="0" smtClean="0"/>
              <a:t>Некорректные высказывания учителя</a:t>
            </a:r>
          </a:p>
          <a:p>
            <a:pPr marL="651510" indent="-514350">
              <a:buClr>
                <a:srgbClr val="C00000"/>
              </a:buClr>
            </a:pPr>
            <a:r>
              <a:rPr lang="ru-RU" sz="2400" dirty="0" smtClean="0"/>
              <a:t>Обидные выпады одноклассников, ссоры с друзьями</a:t>
            </a:r>
          </a:p>
          <a:p>
            <a:pPr marL="651510" indent="-514350">
              <a:buClr>
                <a:srgbClr val="C00000"/>
              </a:buClr>
            </a:pPr>
            <a:r>
              <a:rPr lang="ru-RU" sz="2400" dirty="0" smtClean="0"/>
              <a:t>Учебная нагрузка, сложности с учебой</a:t>
            </a:r>
          </a:p>
          <a:p>
            <a:pPr marL="651510" indent="-514350">
              <a:buClr>
                <a:srgbClr val="C00000"/>
              </a:buClr>
            </a:pPr>
            <a:r>
              <a:rPr lang="ru-RU" sz="2400" dirty="0" smtClean="0"/>
              <a:t>Плохие </a:t>
            </a:r>
            <a:r>
              <a:rPr lang="ru-RU" sz="2400" dirty="0" smtClean="0"/>
              <a:t>отметки</a:t>
            </a:r>
            <a:endParaRPr lang="ru-RU" sz="2400" dirty="0" smtClean="0"/>
          </a:p>
          <a:p>
            <a:pPr marL="651510" indent="-514350">
              <a:buClr>
                <a:srgbClr val="C00000"/>
              </a:buClr>
            </a:pPr>
            <a:r>
              <a:rPr lang="ru-RU" sz="2400" dirty="0" smtClean="0"/>
              <a:t>Конфликты между родителями, развод родителей</a:t>
            </a:r>
          </a:p>
          <a:p>
            <a:pPr marL="651510" indent="-514350">
              <a:buClr>
                <a:srgbClr val="C00000"/>
              </a:buClr>
            </a:pPr>
            <a:r>
              <a:rPr lang="ru-RU" sz="2400" dirty="0" smtClean="0"/>
              <a:t>Стресс у кого-то из близких,  болезнь близкого человека, перевод в другую школу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2987577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60773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помочь учащимся адаптироваться:</a:t>
            </a:r>
          </a:p>
          <a:p>
            <a:r>
              <a:rPr lang="ru-RU" sz="2400" dirty="0" smtClean="0"/>
              <a:t>провести экскурсию по школе,</a:t>
            </a:r>
          </a:p>
          <a:p>
            <a:r>
              <a:rPr lang="ru-RU" sz="2400" dirty="0" smtClean="0"/>
              <a:t>согласовать требования разных учителей и выработать единые:</a:t>
            </a:r>
          </a:p>
          <a:p>
            <a:pPr marL="594360" indent="-457200">
              <a:buFont typeface="+mj-lt"/>
              <a:buAutoNum type="arabicPeriod"/>
            </a:pPr>
            <a:r>
              <a:rPr lang="ru-RU" sz="2400" dirty="0" smtClean="0"/>
              <a:t>обязательные дисциплинарные требования,</a:t>
            </a:r>
          </a:p>
          <a:p>
            <a:pPr marL="594360" indent="-457200">
              <a:buFont typeface="+mj-lt"/>
              <a:buAutoNum type="arabicPeriod"/>
            </a:pPr>
            <a:r>
              <a:rPr lang="ru-RU" sz="2400" dirty="0" smtClean="0"/>
              <a:t>организация учебного процесса,</a:t>
            </a:r>
          </a:p>
          <a:p>
            <a:pPr marL="594360" indent="-457200">
              <a:buFont typeface="+mj-lt"/>
              <a:buAutoNum type="arabicPeriod"/>
            </a:pPr>
            <a:r>
              <a:rPr lang="ru-RU" sz="2400" dirty="0" smtClean="0"/>
              <a:t>отношения между детьми, между учителем и ребенком.</a:t>
            </a:r>
          </a:p>
          <a:p>
            <a:pPr marL="594360" indent="-457200"/>
            <a:r>
              <a:rPr lang="ru-RU" sz="2400" dirty="0" smtClean="0"/>
              <a:t>требования к ведению дневника, тетрадей,</a:t>
            </a:r>
          </a:p>
          <a:p>
            <a:pPr marL="594360" indent="-457200"/>
            <a:r>
              <a:rPr lang="ru-RU" sz="2400" dirty="0" smtClean="0"/>
              <a:t>участие всех педагогов в налаживании отношений между старшеклассниками и пятиклассниками,</a:t>
            </a:r>
          </a:p>
          <a:p>
            <a:pPr marL="594360" indent="-457200"/>
            <a:r>
              <a:rPr lang="ru-RU" sz="2400" dirty="0" smtClean="0"/>
              <a:t>провести тематические беседы, классные часы, снимающие основные проблемы общения детей внутри класса.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3655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607731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помочь учащимся </a:t>
            </a:r>
            <a:r>
              <a:rPr lang="ru-RU" sz="5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адаптироваться:</a:t>
            </a:r>
            <a:endParaRPr lang="ru-RU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500" u="sng" dirty="0" smtClean="0"/>
              <a:t>Учет индивидуальных особенностей детей. </a:t>
            </a:r>
            <a:endParaRPr lang="ru-RU" sz="4500" u="sng" dirty="0" smtClean="0"/>
          </a:p>
          <a:p>
            <a:pPr>
              <a:buNone/>
            </a:pPr>
            <a:endParaRPr lang="ru-RU" sz="4500" u="sng" dirty="0" smtClean="0"/>
          </a:p>
          <a:p>
            <a:r>
              <a:rPr lang="ru-RU" sz="3600" dirty="0" smtClean="0"/>
              <a:t>Многие ребята очень боятся снизить достигнутые успехи. Им присуща повышенная тревожность. Таким ученикам нужно, прежде всего, помочь ощутить уверенность в своих силах, осознать, что их успех не случаен. </a:t>
            </a: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r>
              <a:rPr lang="ru-RU" sz="3600" dirty="0" smtClean="0"/>
              <a:t>Середнячкам новый учебный год дает возможность найти свой интерес в какой-то сфере образования, совершить прорыв и тем самым поменять статус в классе</a:t>
            </a:r>
            <a:r>
              <a:rPr lang="ru-RU" sz="3600" dirty="0" smtClean="0"/>
              <a:t>.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dirty="0" smtClean="0"/>
              <a:t>Для слабых учеников адаптационный период может пройти под знаком «Я начинаю новую жизнь». Это шанс перевернуть страницу и показать себя с лучшей стороны. Задача педагога: подвести ребят к видению этой перспективы. </a:t>
            </a:r>
          </a:p>
          <a:p>
            <a:pPr algn="ctr">
              <a:buNone/>
            </a:pPr>
            <a:endParaRPr lang="ru-RU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55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666936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помочь учащимся адаптироваться:</a:t>
            </a:r>
          </a:p>
          <a:p>
            <a:pPr algn="ctr">
              <a:buNone/>
            </a:pPr>
            <a:endParaRPr lang="ru-RU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900" u="sng" dirty="0" smtClean="0"/>
              <a:t>Учет возрастных особенностей детей. </a:t>
            </a:r>
          </a:p>
          <a:p>
            <a:pPr>
              <a:buNone/>
            </a:pPr>
            <a:r>
              <a:rPr lang="ru-RU" sz="4800" dirty="0" smtClean="0"/>
              <a:t>Возраст детей пятого класса можно назвать переходным от младшего школьного к младшему подростковому:</a:t>
            </a:r>
          </a:p>
          <a:p>
            <a:r>
              <a:rPr lang="ru-RU" sz="4800" dirty="0" smtClean="0"/>
              <a:t>постепенным обретением чувства взрослости – главного личностного новообразования младшего подростка. Внешне это проявляется по-разному, иногда через отчуждение – стремление противостоять любым предложениям, суждениям, отсюда конфликты со взрослыми;</a:t>
            </a:r>
          </a:p>
          <a:p>
            <a:r>
              <a:rPr lang="ru-RU" sz="4800" dirty="0" smtClean="0"/>
              <a:t>в дружбе происходит моделирование социальных взаимоотношений, копируются навыки поведения близких взрослых, нравственные нормы и ценности. Оценки играют важную роль, они дают возможность подтвердить свою значимость, свои способности перед одноклассниками;</a:t>
            </a:r>
          </a:p>
          <a:p>
            <a:r>
              <a:rPr lang="ru-RU" sz="4800" dirty="0" smtClean="0"/>
              <a:t>совпадение оценки и самооценки важно для эмоционального благополучия ребенка. </a:t>
            </a:r>
          </a:p>
          <a:p>
            <a:r>
              <a:rPr lang="ru-RU" sz="4800" dirty="0" smtClean="0"/>
              <a:t>физиологические </a:t>
            </a:r>
            <a:r>
              <a:rPr lang="ru-RU" sz="4800" dirty="0" smtClean="0"/>
              <a:t>особенности пубертатного </a:t>
            </a:r>
            <a:r>
              <a:rPr lang="ru-RU" sz="4800" dirty="0" smtClean="0"/>
              <a:t>возраста объясняют крайнюю </a:t>
            </a:r>
            <a:r>
              <a:rPr lang="ru-RU" sz="4800" dirty="0" smtClean="0"/>
              <a:t>эмоциональную нестабильность подростков. </a:t>
            </a:r>
          </a:p>
          <a:p>
            <a:pPr>
              <a:buNone/>
            </a:pPr>
            <a:endParaRPr lang="ru-RU" sz="4500" u="sng" dirty="0" smtClean="0"/>
          </a:p>
          <a:p>
            <a:pPr algn="ctr">
              <a:buNone/>
            </a:pPr>
            <a:endParaRPr lang="ru-RU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55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111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учителям среднего звена в работе с учащимися 5 класса </a:t>
            </a:r>
          </a:p>
          <a:p>
            <a:r>
              <a:rPr lang="ru-RU" sz="6000" dirty="0" smtClean="0"/>
              <a:t>Учитывайте </a:t>
            </a:r>
            <a:r>
              <a:rPr lang="ru-RU" sz="6000" dirty="0" smtClean="0"/>
              <a:t>трудности адаптационного периода</a:t>
            </a:r>
            <a:r>
              <a:rPr lang="ru-RU" sz="6000" dirty="0" smtClean="0"/>
              <a:t>.</a:t>
            </a:r>
            <a:endParaRPr lang="ru-RU" sz="6000" dirty="0" smtClean="0"/>
          </a:p>
          <a:p>
            <a:r>
              <a:rPr lang="ru-RU" sz="6000" dirty="0" smtClean="0"/>
              <a:t>Настраивайте </a:t>
            </a:r>
            <a:r>
              <a:rPr lang="ru-RU" sz="6000" dirty="0" smtClean="0"/>
              <a:t>эмоциональный контакт с классом. </a:t>
            </a:r>
          </a:p>
          <a:p>
            <a:r>
              <a:rPr lang="ru-RU" sz="6000" dirty="0" smtClean="0"/>
              <a:t>Продолжайте </a:t>
            </a:r>
            <a:r>
              <a:rPr lang="ru-RU" sz="6000" dirty="0" smtClean="0"/>
              <a:t>развитие и формирование ключевых компетентностей детей.</a:t>
            </a:r>
          </a:p>
          <a:p>
            <a:r>
              <a:rPr lang="ru-RU" sz="6000" dirty="0" smtClean="0"/>
              <a:t>Настраивайте </a:t>
            </a:r>
            <a:r>
              <a:rPr lang="ru-RU" sz="6000" dirty="0" smtClean="0"/>
              <a:t>эмоциональный контакт с родителями школьников. </a:t>
            </a:r>
          </a:p>
          <a:p>
            <a:r>
              <a:rPr lang="ru-RU" sz="6000" dirty="0" smtClean="0"/>
              <a:t>Никогда </a:t>
            </a:r>
            <a:r>
              <a:rPr lang="ru-RU" sz="6000" dirty="0" smtClean="0"/>
              <a:t>не используйте оценку как способ наказания ученика. Оценка достижений должна ориентироваться на успех, влиять на мотивацию обучения, а не на ее снижение. </a:t>
            </a:r>
          </a:p>
          <a:p>
            <a:r>
              <a:rPr lang="ru-RU" sz="6000" dirty="0" smtClean="0"/>
              <a:t>Фиксируйте </a:t>
            </a:r>
            <a:r>
              <a:rPr lang="ru-RU" sz="6000" dirty="0" smtClean="0"/>
              <a:t>позитивную динамику в развитии каждого ученика .</a:t>
            </a:r>
          </a:p>
          <a:p>
            <a:r>
              <a:rPr lang="ru-RU" sz="6000" dirty="0" smtClean="0"/>
              <a:t> </a:t>
            </a:r>
            <a:r>
              <a:rPr lang="ru-RU" sz="6000" dirty="0" smtClean="0"/>
              <a:t>Развивайте </a:t>
            </a:r>
            <a:r>
              <a:rPr lang="ru-RU" sz="6000" dirty="0" smtClean="0"/>
              <a:t>привычки самоконтроля, умение оценивать свою работу и работу класса. </a:t>
            </a:r>
          </a:p>
          <a:p>
            <a:r>
              <a:rPr lang="ru-RU" sz="6000" dirty="0" smtClean="0"/>
              <a:t>Постоянно </a:t>
            </a:r>
            <a:r>
              <a:rPr lang="ru-RU" sz="6000" dirty="0" smtClean="0"/>
              <a:t>анализируйте «плюсы» и «минусы» в своей работе. </a:t>
            </a:r>
          </a:p>
          <a:p>
            <a:r>
              <a:rPr lang="ru-RU" sz="6000" dirty="0" smtClean="0"/>
              <a:t>Используйте </a:t>
            </a:r>
            <a:r>
              <a:rPr lang="ru-RU" sz="6000" dirty="0" smtClean="0"/>
              <a:t>разные формы работы учащихся: в группах, парах, индивидуально. </a:t>
            </a:r>
          </a:p>
          <a:p>
            <a:r>
              <a:rPr lang="ru-RU" sz="6000" dirty="0" smtClean="0"/>
              <a:t>Не </a:t>
            </a:r>
            <a:r>
              <a:rPr lang="ru-RU" sz="6000" dirty="0" smtClean="0"/>
              <a:t>создавайте психотравмирующих ситуаций при выставлении оценок за контрольные работы,  выставляйте </a:t>
            </a:r>
            <a:r>
              <a:rPr lang="ru-RU" sz="6000" dirty="0" smtClean="0"/>
              <a:t>оценки </a:t>
            </a:r>
            <a:r>
              <a:rPr lang="ru-RU" sz="6000" dirty="0" smtClean="0"/>
              <a:t>с учетом индивидуальных особенностей учащихся</a:t>
            </a:r>
            <a:r>
              <a:rPr lang="ru-RU" sz="6000" dirty="0" smtClean="0"/>
              <a:t>.</a:t>
            </a:r>
          </a:p>
          <a:p>
            <a:r>
              <a:rPr lang="ru-RU" sz="6000" dirty="0" smtClean="0"/>
              <a:t>Формируйте правильное отношение детей к ошибкам. </a:t>
            </a:r>
            <a:r>
              <a:rPr lang="ru-RU" sz="6000" dirty="0" smtClean="0"/>
              <a:t>Помог выработать индивидуальные модели поведения в значимых, оцениваемых ситуациях.</a:t>
            </a:r>
            <a:endParaRPr lang="ru-RU" sz="6000" dirty="0" smtClean="0"/>
          </a:p>
          <a:p>
            <a:pPr algn="ctr">
              <a:buNone/>
            </a:pPr>
            <a:endParaRPr lang="ru-RU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55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29600" cy="12241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FF00"/>
                </a:solidFill>
                <a:latin typeface="+mn-lt"/>
              </a:rPr>
              <a:t>Классный руководитель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195736" y="908720"/>
            <a:ext cx="864096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516216" y="980728"/>
            <a:ext cx="648072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72000" y="1052736"/>
            <a:ext cx="0" cy="122413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51520" y="1556792"/>
            <a:ext cx="2592288" cy="19442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Компетентность в вопросах жизнедеятельности класса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7864" y="2348880"/>
            <a:ext cx="2448272" cy="19442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Эмоциональное отношение к учащимся, к своим обязанностям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1628800"/>
            <a:ext cx="2592288" cy="18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Умение налаживать контакт и общаться с детьми</a:t>
            </a:r>
            <a:endParaRPr lang="ru-RU" sz="2400" dirty="0"/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4062228" y="554396"/>
            <a:ext cx="1307576" cy="7920880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15616" y="5301208"/>
            <a:ext cx="7416824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успешной адаптации детей </a:t>
            </a:r>
            <a:endParaRPr lang="ru-RU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2857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FF00"/>
                </a:solidFill>
                <a:latin typeface="+mn-lt"/>
              </a:rPr>
              <a:t>ПРИЕМЫ  ПЕДАГОГИЧЕСКОЙ ПОДДЕРЖКИ</a:t>
            </a:r>
            <a:endParaRPr lang="ru-RU" sz="3200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373616" cy="5069200"/>
          </a:xfrm>
        </p:spPr>
        <p:txBody>
          <a:bodyPr>
            <a:normAutofit/>
          </a:bodyPr>
          <a:lstStyle/>
          <a:p>
            <a:pPr marL="651510" indent="-514350">
              <a:buClr>
                <a:srgbClr val="C00000"/>
              </a:buClr>
              <a:buFont typeface="+mj-lt"/>
              <a:buAutoNum type="arabicPeriod"/>
            </a:pPr>
            <a:r>
              <a:rPr lang="ru-RU" sz="2600" dirty="0" smtClean="0"/>
              <a:t>Нетрадиционные формы проведения занятий: путешествия, соревнования, олимпиады, конкурсы</a:t>
            </a:r>
          </a:p>
          <a:p>
            <a:pPr marL="651510" indent="-514350">
              <a:buClr>
                <a:srgbClr val="C00000"/>
              </a:buClr>
              <a:buFont typeface="+mj-lt"/>
              <a:buAutoNum type="arabicPeriod"/>
            </a:pPr>
            <a:r>
              <a:rPr lang="ru-RU" sz="2600" dirty="0" smtClean="0"/>
              <a:t>Индивидуально ориентированные критерии оценки</a:t>
            </a:r>
          </a:p>
          <a:p>
            <a:pPr marL="651510" indent="-514350">
              <a:buClr>
                <a:srgbClr val="C00000"/>
              </a:buClr>
              <a:buFont typeface="+mj-lt"/>
              <a:buAutoNum type="arabicPeriod"/>
            </a:pPr>
            <a:r>
              <a:rPr lang="ru-RU" sz="2600" dirty="0" smtClean="0"/>
              <a:t>Наличие эмоциональных разрядок: шуток, улыбок, афоризмов с комментариями</a:t>
            </a:r>
          </a:p>
          <a:p>
            <a:pPr marL="651510" indent="-514350">
              <a:buClr>
                <a:srgbClr val="C00000"/>
              </a:buClr>
              <a:buFont typeface="+mj-lt"/>
              <a:buAutoNum type="arabicPeriod"/>
            </a:pPr>
            <a:r>
              <a:rPr lang="ru-RU" sz="2600" dirty="0" smtClean="0"/>
              <a:t>Разноуровневые</a:t>
            </a:r>
            <a:r>
              <a:rPr lang="ru-RU" sz="2600" dirty="0" smtClean="0"/>
              <a:t> задания как способ создания «ситуации успеха»</a:t>
            </a:r>
          </a:p>
          <a:p>
            <a:pPr marL="651510" indent="-514350">
              <a:buClr>
                <a:srgbClr val="C00000"/>
              </a:buClr>
              <a:buFont typeface="+mj-lt"/>
              <a:buAutoNum type="arabicPeriod"/>
            </a:pPr>
            <a:r>
              <a:rPr lang="ru-RU" sz="2600" dirty="0" smtClean="0"/>
              <a:t>Рефлексия как способ осознания ребенка своего уровня овладением знаниями</a:t>
            </a:r>
          </a:p>
          <a:p>
            <a:pPr marL="651510" indent="-514350">
              <a:buClr>
                <a:srgbClr val="C00000"/>
              </a:buClr>
              <a:buFont typeface="+mj-lt"/>
              <a:buAutoNum type="arabicPeriod"/>
            </a:pPr>
            <a:r>
              <a:rPr lang="ru-RU" sz="2600" dirty="0" smtClean="0"/>
              <a:t>Положительная  </a:t>
            </a:r>
            <a:r>
              <a:rPr lang="ru-RU" sz="2600" dirty="0" smtClean="0"/>
              <a:t>психологическая</a:t>
            </a:r>
          </a:p>
          <a:p>
            <a:pPr marL="651510" indent="-514350">
              <a:buClr>
                <a:srgbClr val="C00000"/>
              </a:buClr>
              <a:buFont typeface="+mj-lt"/>
              <a:buAutoNum type="arabicPeriod"/>
            </a:pPr>
            <a:r>
              <a:rPr lang="ru-RU" sz="2600" dirty="0" smtClean="0"/>
              <a:t> </a:t>
            </a:r>
            <a:r>
              <a:rPr lang="ru-RU" sz="2600" dirty="0" smtClean="0"/>
              <a:t>атмосфера </a:t>
            </a:r>
            <a:r>
              <a:rPr lang="ru-RU" sz="2600" dirty="0" smtClean="0"/>
              <a:t>урока</a:t>
            </a:r>
            <a:endParaRPr lang="ru-RU" sz="2600" dirty="0"/>
          </a:p>
        </p:txBody>
      </p:sp>
      <p:pic>
        <p:nvPicPr>
          <p:cNvPr id="4" name="Содержимое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13176"/>
            <a:ext cx="2143125" cy="1428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78263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888">
            <a:off x="274393" y="572018"/>
            <a:ext cx="5472608" cy="4105975"/>
          </a:xfrm>
        </p:spPr>
      </p:pic>
      <p:sp>
        <p:nvSpPr>
          <p:cNvPr id="6" name="Прямоугольник 5"/>
          <p:cNvSpPr/>
          <p:nvPr/>
        </p:nvSpPr>
        <p:spPr>
          <a:xfrm>
            <a:off x="2339752" y="4077072"/>
            <a:ext cx="6804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Успех в учении – единственный источник внутренних сил, рождающий энергию для преодоления трудностей, желания учиться. </a:t>
            </a:r>
            <a:r>
              <a:rPr lang="ru-RU" sz="3200" dirty="0" smtClean="0">
                <a:solidFill>
                  <a:srgbClr val="0000CC"/>
                </a:solidFill>
              </a:rPr>
              <a:t>В.А.Сухомлинский</a:t>
            </a:r>
            <a:endParaRPr lang="ru-RU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4632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4076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FF00"/>
                </a:solidFill>
                <a:latin typeface="+mn-lt"/>
                <a:hlinkClick r:id="rId2"/>
              </a:rPr>
              <a:t>ПСИХОЛОГИЧЕСКИЙ АСПЕКТ </a:t>
            </a:r>
            <a:r>
              <a:rPr lang="ru-RU" sz="3600" dirty="0" smtClean="0">
                <a:solidFill>
                  <a:srgbClr val="00FF00"/>
                </a:solidFill>
                <a:latin typeface="+mn-lt"/>
                <a:hlinkClick r:id="rId2"/>
              </a:rPr>
              <a:t>УРОКА</a:t>
            </a:r>
            <a:endParaRPr lang="ru-RU" sz="3600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3285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Психологические </a:t>
            </a:r>
            <a:r>
              <a:rPr lang="ru-RU" dirty="0" smtClean="0"/>
              <a:t>компоненты </a:t>
            </a:r>
            <a:r>
              <a:rPr lang="ru-RU" dirty="0" smtClean="0"/>
              <a:t>образовательной деятельности: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Мотивация </a:t>
            </a:r>
            <a:r>
              <a:rPr lang="ru-RU" dirty="0" smtClean="0"/>
              <a:t>учеников и учителя. </a:t>
            </a:r>
            <a:endParaRPr lang="ru-RU" dirty="0" smtClean="0"/>
          </a:p>
          <a:p>
            <a:r>
              <a:rPr lang="ru-RU" dirty="0" smtClean="0"/>
              <a:t>Степень </a:t>
            </a:r>
            <a:r>
              <a:rPr lang="ru-RU" dirty="0" smtClean="0"/>
              <a:t>общей активности учеников. </a:t>
            </a:r>
            <a:endParaRPr lang="ru-RU" dirty="0" smtClean="0"/>
          </a:p>
          <a:p>
            <a:r>
              <a:rPr lang="ru-RU" dirty="0" smtClean="0"/>
              <a:t>Психодинамические</a:t>
            </a:r>
            <a:r>
              <a:rPr lang="ru-RU" dirty="0" smtClean="0"/>
              <a:t> </a:t>
            </a:r>
            <a:r>
              <a:rPr lang="ru-RU" dirty="0" smtClean="0"/>
              <a:t>характеристики учебной ситуации с точки зрения интенсивности воздействий, темпа и ритма, однообразия или </a:t>
            </a:r>
            <a:r>
              <a:rPr lang="ru-RU" dirty="0" smtClean="0"/>
              <a:t>разнообразия </a:t>
            </a:r>
            <a:r>
              <a:rPr lang="ru-RU" dirty="0" smtClean="0"/>
              <a:t>этих воздействий. </a:t>
            </a:r>
            <a:endParaRPr lang="ru-RU" dirty="0" smtClean="0"/>
          </a:p>
          <a:p>
            <a:r>
              <a:rPr lang="ru-RU" dirty="0" smtClean="0"/>
              <a:t>Эмоциональный </a:t>
            </a:r>
            <a:r>
              <a:rPr lang="ru-RU" dirty="0" smtClean="0"/>
              <a:t>фон и эмоциональная окраска отдельных временных отрезков урока. </a:t>
            </a:r>
            <a:endParaRPr lang="ru-RU" dirty="0" smtClean="0"/>
          </a:p>
          <a:p>
            <a:r>
              <a:rPr lang="ru-RU" dirty="0" smtClean="0"/>
              <a:t>Преднамеренная </a:t>
            </a:r>
            <a:r>
              <a:rPr lang="ru-RU" dirty="0" smtClean="0"/>
              <a:t>и непреднамеренная активизация тех или иных психических функций. 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446054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FF00"/>
                </a:solidFill>
                <a:latin typeface="+mn-lt"/>
                <a:hlinkClick r:id="rId2"/>
              </a:rPr>
              <a:t>ПСИХОЛОГИЧЕСКИЙ АСПЕКТ </a:t>
            </a:r>
            <a:r>
              <a:rPr lang="ru-RU" sz="3600" dirty="0" smtClean="0">
                <a:solidFill>
                  <a:srgbClr val="00FF00"/>
                </a:solidFill>
                <a:latin typeface="+mn-lt"/>
                <a:hlinkClick r:id="rId2"/>
              </a:rPr>
              <a:t>УРОКА</a:t>
            </a:r>
            <a:endParaRPr lang="ru-RU" sz="3600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7606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Дифференцированость </a:t>
            </a:r>
            <a:r>
              <a:rPr lang="ru-RU" dirty="0" smtClean="0"/>
              <a:t>нагрузки на учащихся с учетом индивидуально-психологических особенностей каждого из них. </a:t>
            </a:r>
            <a:endParaRPr lang="ru-RU" dirty="0" smtClean="0"/>
          </a:p>
          <a:p>
            <a:r>
              <a:rPr lang="ru-RU" dirty="0" smtClean="0"/>
              <a:t>Наличие </a:t>
            </a:r>
            <a:r>
              <a:rPr lang="ru-RU" dirty="0" smtClean="0"/>
              <a:t>психологической гармонии или дисгармонии (контрастов) во взаимодействии участников учебного процесса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Характеристика </a:t>
            </a:r>
            <a:r>
              <a:rPr lang="ru-RU" dirty="0" smtClean="0"/>
              <a:t>класса как малой социальной группы, преобладающая атмосфера взаимоотношений, оценок и норм в классе, наличие позитивных и негативных группировок по отношению к учителю и ученикам. </a:t>
            </a:r>
            <a:endParaRPr lang="ru-RU" dirty="0" smtClean="0"/>
          </a:p>
          <a:p>
            <a:r>
              <a:rPr lang="ru-RU" dirty="0" smtClean="0"/>
              <a:t>Содержание </a:t>
            </a:r>
            <a:r>
              <a:rPr lang="ru-RU" dirty="0" smtClean="0"/>
              <a:t>познавательной деятельности, последовательность и непротиворечивость учебного материала, система логических действий и психологических механизмов познания - анализ, синтез, сравнение, </a:t>
            </a:r>
            <a:r>
              <a:rPr lang="ru-RU" dirty="0" smtClean="0"/>
              <a:t>обобщение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6054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6005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Любые переходные периоды в жизни человека всегда связаны с определенными трудностями.</a:t>
            </a:r>
          </a:p>
          <a:p>
            <a:pPr>
              <a:buNone/>
            </a:pPr>
            <a:r>
              <a:rPr lang="ru-RU" sz="3600" dirty="0" smtClean="0"/>
              <a:t>Начало учебной деятельности и переход учеников из начальной школы — это сложный и ответственный период; от того, как пройдет процесс адаптации, зависит вся дальнейшая школьная жизнь ребенка.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93655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FF00"/>
                </a:solidFill>
                <a:latin typeface="+mn-lt"/>
              </a:rPr>
              <a:t>Сложность заключается в том, что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66124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появляется много учителей (их надо запомнить, привыкнуть к требованиям каждого), </a:t>
            </a:r>
          </a:p>
          <a:p>
            <a:pPr lvl="0"/>
            <a:r>
              <a:rPr lang="ru-RU" dirty="0" smtClean="0"/>
              <a:t>непривычное расписание (новый режим),</a:t>
            </a:r>
          </a:p>
          <a:p>
            <a:pPr lvl="0"/>
            <a:r>
              <a:rPr lang="ru-RU" dirty="0" smtClean="0"/>
              <a:t> новые предметы, разные кабинеты,</a:t>
            </a:r>
          </a:p>
          <a:p>
            <a:pPr lvl="0"/>
            <a:r>
              <a:rPr lang="ru-RU" dirty="0" smtClean="0"/>
              <a:t>новый классный руководитель,</a:t>
            </a:r>
          </a:p>
          <a:p>
            <a:pPr lvl="0"/>
            <a:r>
              <a:rPr lang="ru-RU" dirty="0" smtClean="0"/>
              <a:t> меняется школьный статус детей – из самых старших в начальной школе они становятся самыми младшими в средней школе,</a:t>
            </a:r>
          </a:p>
          <a:p>
            <a:pPr lvl="0"/>
            <a:r>
              <a:rPr lang="ru-RU" dirty="0" smtClean="0"/>
              <a:t>дети стоят на пороге подросткового возраста, ведущей деятельностью становится межличностное общение, но при этом основным занятием остаётся учёба. 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55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6005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адаптационного периода</a:t>
            </a:r>
            <a:r>
              <a:rPr lang="ru-RU" dirty="0" smtClean="0">
                <a:solidFill>
                  <a:srgbClr val="00FF00"/>
                </a:solidFill>
              </a:rPr>
              <a:t>:</a:t>
            </a:r>
          </a:p>
          <a:p>
            <a:pPr>
              <a:buNone/>
            </a:pPr>
            <a:r>
              <a:rPr lang="ru-RU" dirty="0" smtClean="0"/>
              <a:t>1 этап- время эйфории. Период длится первые две недели сентября. </a:t>
            </a:r>
          </a:p>
          <a:p>
            <a:r>
              <a:rPr lang="ru-RU" dirty="0" smtClean="0"/>
              <a:t>Ребята встречаются после долгой разлуки, у них много впечатлений, которыми они хотят поделиться.</a:t>
            </a:r>
          </a:p>
          <a:p>
            <a:r>
              <a:rPr lang="ru-RU" dirty="0" smtClean="0"/>
              <a:t> Характерен высокий уровень психологического комфорта. В это время большинство учащихся легко воспринимают новые задачи и требования, предъявляемые школой.</a:t>
            </a:r>
          </a:p>
          <a:p>
            <a:pPr algn="ctr">
              <a:buNone/>
            </a:pPr>
            <a:endParaRPr lang="ru-RU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55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600530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адаптационного периода</a:t>
            </a:r>
            <a:r>
              <a:rPr lang="ru-RU" dirty="0" smtClean="0">
                <a:solidFill>
                  <a:srgbClr val="00FF00"/>
                </a:solidFill>
              </a:rPr>
              <a:t>:</a:t>
            </a:r>
          </a:p>
          <a:p>
            <a:pPr>
              <a:buNone/>
            </a:pPr>
            <a:r>
              <a:rPr lang="ru-RU" dirty="0" smtClean="0"/>
              <a:t>2 этап- две-три недели. </a:t>
            </a:r>
          </a:p>
          <a:p>
            <a:r>
              <a:rPr lang="ru-RU" dirty="0" smtClean="0"/>
              <a:t>Позитивный настрой обычно снижается. На школу накатывает рутина повседневности, летний запас положительных эмоций исчерпывается. Ученики приступают к изучению нового материала. Снижается школьная мотивация.</a:t>
            </a:r>
          </a:p>
          <a:p>
            <a:r>
              <a:rPr lang="ru-RU" dirty="0" smtClean="0"/>
              <a:t>Опытные учителя предпочитают в это время использовать по возможности игровые, занимательные формы обучения и не очень строго отчитывать за ошибки.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3 этап - период стабильности.</a:t>
            </a:r>
          </a:p>
          <a:p>
            <a:r>
              <a:rPr lang="ru-RU" dirty="0" smtClean="0"/>
              <a:t>Утряслось расписание, все роли распределены, новые требования понятны. Учитель-предметник уже представляет, какой у него класс. </a:t>
            </a:r>
          </a:p>
          <a:p>
            <a:r>
              <a:rPr lang="ru-RU" dirty="0" smtClean="0"/>
              <a:t>Обычно адаптационный период длится 2-3 месяца. И тогда можно сделать вывод, насколько удачно он прошел. Просчеты, допущенные в период адаптации, могут проявиться в устойчиво низкой успеваемости, проблемах поведения, частых заболеваниях</a:t>
            </a:r>
          </a:p>
        </p:txBody>
      </p:sp>
    </p:spTree>
    <p:extLst>
      <p:ext uri="{BB962C8B-B14F-4D97-AF65-F5344CB8AC3E}">
        <p14:creationId xmlns="" xmlns:p14="http://schemas.microsoft.com/office/powerpoint/2010/main" val="293655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610744" cy="25202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FF00"/>
                </a:solidFill>
                <a:latin typeface="+mn-lt"/>
              </a:rPr>
              <a:t>Школьная мотивация</a:t>
            </a:r>
            <a:br>
              <a:rPr lang="ru-RU" sz="3600" dirty="0" smtClean="0">
                <a:solidFill>
                  <a:srgbClr val="00FF00"/>
                </a:solidFill>
                <a:latin typeface="+mn-lt"/>
              </a:rPr>
            </a:br>
            <a:r>
              <a:rPr lang="ru-RU" sz="3600" dirty="0" smtClean="0">
                <a:solidFill>
                  <a:srgbClr val="00FF00"/>
                </a:solidFill>
                <a:latin typeface="+mn-lt"/>
              </a:rPr>
              <a:t>5 а класс</a:t>
            </a:r>
            <a:endParaRPr lang="ru-RU" sz="3600" dirty="0">
              <a:solidFill>
                <a:srgbClr val="00FF00"/>
              </a:solidFill>
              <a:latin typeface="+mn-lt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23928" y="476672"/>
          <a:ext cx="504056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23528" y="3645024"/>
          <a:ext cx="504056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76057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610744" cy="25202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FF00"/>
                </a:solidFill>
                <a:latin typeface="+mn-lt"/>
              </a:rPr>
              <a:t>Школьная мотивация</a:t>
            </a:r>
            <a:br>
              <a:rPr lang="ru-RU" sz="3600" dirty="0" smtClean="0">
                <a:solidFill>
                  <a:srgbClr val="00FF00"/>
                </a:solidFill>
                <a:latin typeface="+mn-lt"/>
              </a:rPr>
            </a:br>
            <a:r>
              <a:rPr lang="ru-RU" sz="3600" dirty="0" smtClean="0">
                <a:solidFill>
                  <a:srgbClr val="00FF00"/>
                </a:solidFill>
                <a:latin typeface="+mn-lt"/>
              </a:rPr>
              <a:t>5 Б класс</a:t>
            </a:r>
            <a:endParaRPr lang="ru-RU" sz="3600" dirty="0">
              <a:solidFill>
                <a:srgbClr val="00FF00"/>
              </a:solidFill>
              <a:latin typeface="+mn-lt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23928" y="188640"/>
          <a:ext cx="50405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23528" y="3401616"/>
          <a:ext cx="547260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76057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407</TotalTime>
  <Words>1025</Words>
  <Application>Microsoft Office PowerPoint</Application>
  <PresentationFormat>Экран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Психологический аспект процесса обучения  в период перехода на новую ступень обучения </vt:lpstr>
      <vt:lpstr>ПСИХОЛОГИЧЕСКИЙ АСПЕКТ УРОКА</vt:lpstr>
      <vt:lpstr>ПСИХОЛОГИЧЕСКИЙ АСПЕКТ УРОКА</vt:lpstr>
      <vt:lpstr>Слайд 4</vt:lpstr>
      <vt:lpstr>Сложность заключается в том, что </vt:lpstr>
      <vt:lpstr>Слайд 6</vt:lpstr>
      <vt:lpstr>Слайд 7</vt:lpstr>
      <vt:lpstr>Школьная мотивация 5 а класс</vt:lpstr>
      <vt:lpstr>Школьная мотивация 5 Б класс</vt:lpstr>
      <vt:lpstr>Школьная тревожность   5 а класс</vt:lpstr>
      <vt:lpstr>Школьная тревожность   5 Б класс</vt:lpstr>
      <vt:lpstr>ПРИЧИНЫ СТРЕССА</vt:lpstr>
      <vt:lpstr>Слайд 13</vt:lpstr>
      <vt:lpstr>Слайд 14</vt:lpstr>
      <vt:lpstr>Слайд 15</vt:lpstr>
      <vt:lpstr>Слайд 16</vt:lpstr>
      <vt:lpstr>Классный руководитель </vt:lpstr>
      <vt:lpstr>ПРИЕМЫ  ПЕДАГОГИЧЕСКОЙ ПОДДЕРЖКИ</vt:lpstr>
      <vt:lpstr>Слайд 19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психологических аспектов здоровьесберегающих технологий в начальной школе</dc:title>
  <dc:creator>Таня</dc:creator>
  <cp:lastModifiedBy>пк</cp:lastModifiedBy>
  <cp:revision>47</cp:revision>
  <dcterms:created xsi:type="dcterms:W3CDTF">2013-01-16T12:33:45Z</dcterms:created>
  <dcterms:modified xsi:type="dcterms:W3CDTF">2015-01-13T14:10:36Z</dcterms:modified>
</cp:coreProperties>
</file>