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09"/>
    <a:srgbClr val="C49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538944"/>
          </a:xfrm>
        </p:spPr>
        <p:txBody>
          <a:bodyPr anchor="t"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Краевое государственное казённое специальное (коррекционное) образовательное учреждение, для обучающихся, воспитанников с ограниченными возможностями здоровья «Специальная коррекционная образовательная школа 8 вида №1»</a:t>
            </a: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r>
              <a:rPr lang="ru-RU" sz="270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br>
              <a:rPr lang="ru-RU" sz="270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Урок </a:t>
            </a:r>
            <a:r>
              <a:rPr lang="ru-RU" sz="27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по теме:</a:t>
            </a:r>
            <a:br>
              <a:rPr lang="ru-RU" sz="27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«Выполнение </a:t>
            </a:r>
            <a:r>
              <a:rPr lang="ru-RU" sz="27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настрочного </a:t>
            </a:r>
            <a:r>
              <a:rPr lang="ru-RU" sz="27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шва на образце</a:t>
            </a:r>
            <a:r>
              <a:rPr lang="ru-RU" sz="27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»</a:t>
            </a:r>
            <a:r>
              <a:rPr lang="ru-RU" sz="13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  </a:t>
            </a:r>
            <a: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Тарасова </a:t>
            </a:r>
            <a: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Нина Борисовна</a:t>
            </a:r>
            <a:b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   учитель трудового обучения</a:t>
            </a:r>
            <a:b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                1 кв. категория</a:t>
            </a: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</a:t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  </a:t>
            </a:r>
            <a:r>
              <a:rPr lang="ru-RU" sz="16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г</a:t>
            </a:r>
            <a:r>
              <a:rPr lang="ru-RU" sz="16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. Комсомольск-на-Амуре</a:t>
            </a:r>
            <a:r>
              <a:rPr lang="ru-RU" sz="16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6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2014г.</a:t>
            </a: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                                     </a:t>
            </a:r>
            <a: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13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1300" dirty="0">
                <a:latin typeface="Calibri"/>
                <a:ea typeface="Calibri"/>
                <a:cs typeface="Times New Roman"/>
              </a:rPr>
              <a:t/>
            </a:r>
            <a:br>
              <a:rPr lang="ru-RU" sz="1300" dirty="0">
                <a:latin typeface="Calibri"/>
                <a:ea typeface="Calibri"/>
                <a:cs typeface="Times New Roman"/>
              </a:rPr>
            </a:b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r>
              <a:rPr lang="ru-RU" sz="1400" dirty="0">
                <a:latin typeface="Calibri"/>
                <a:ea typeface="Calibri"/>
                <a:cs typeface="Times New Roman"/>
              </a:rPr>
              <a:t> </a:t>
            </a: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56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610952"/>
          </a:xfrm>
        </p:spPr>
        <p:txBody>
          <a:bodyPr anchor="ctr"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Тема урока</a:t>
            </a:r>
            <a:r>
              <a:rPr lang="ru-RU" sz="36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ru-RU" sz="36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Выполнение </a:t>
            </a:r>
            <a:r>
              <a:rPr lang="ru-RU" sz="36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настрочного шва на образце.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62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Цель урока</a:t>
            </a:r>
            <a:r>
              <a:rPr lang="ru-RU" sz="24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: </a:t>
            </a:r>
            <a:r>
              <a:rPr lang="ru-RU" sz="2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Научить 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учащихся обрабатывать </a:t>
            </a:r>
            <a:r>
              <a:rPr lang="ru-RU" sz="2400" b="1" dirty="0" err="1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настрочной</a:t>
            </a:r>
            <a:r>
              <a:rPr lang="ru-RU" sz="2400" b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шов.</a:t>
            </a:r>
            <a:r>
              <a:rPr lang="ru-RU" sz="18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Задачи:</a:t>
            </a:r>
            <a: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- Совершенствовать умения и навыки работы на швейной машине</a:t>
            </a:r>
            <a: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-Развивать умение анализировать</a:t>
            </a:r>
            <a:r>
              <a:rPr lang="ru-RU" sz="24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, мелкую </a:t>
            </a: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моторику, слуховое и зрительное восприятие.</a:t>
            </a:r>
            <a:r>
              <a:rPr lang="ru-RU" sz="1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8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-Воспитывать положительные качества: трудолюбие</a:t>
            </a:r>
            <a:r>
              <a:rPr lang="ru-RU" sz="2400" i="1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, настойчивость, аккуратность, эстетический </a:t>
            </a:r>
            <a:r>
              <a:rPr lang="ru-RU" sz="2400" i="1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вкус.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06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682960"/>
          </a:xfrm>
        </p:spPr>
        <p:txBody>
          <a:bodyPr vert="wordArtVert">
            <a:norm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Здравствуйте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26976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План работы: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 Сложить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две детали лицевыми сторонами внутрь, уровнять срезы.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2 Сметать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две детали.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3 Стачать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две детали шириной шва 0,5-0,8 см.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4 Удалить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нитки смётывания.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5 Заутюжить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шов в одну сторону.</a:t>
            </a:r>
            <a:b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</a:b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6 Закрепить шов </a:t>
            </a:r>
            <a:r>
              <a:rPr lang="ru-RU" sz="3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с лицевой </a:t>
            </a:r>
            <a:r>
              <a:rPr lang="ru-RU" sz="3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стороны отделочной строчкой.</a:t>
            </a:r>
            <a:r>
              <a:rPr lang="ru-RU" sz="1100" dirty="0">
                <a:latin typeface="Calibri"/>
                <a:ea typeface="Calibri"/>
                <a:cs typeface="Times New Roman"/>
              </a:rPr>
              <a:t/>
            </a:r>
            <a:br>
              <a:rPr lang="ru-RU" sz="1100" dirty="0">
                <a:latin typeface="Calibri"/>
                <a:ea typeface="Calibri"/>
                <a:cs typeface="Times New Roman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456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15008"/>
          </a:xfrm>
        </p:spPr>
        <p:txBody>
          <a:bodyPr anchor="t"/>
          <a:lstStyle/>
          <a:p>
            <a:r>
              <a:rPr lang="ru-RU" dirty="0" smtClean="0">
                <a:solidFill>
                  <a:srgbClr val="FFFF00"/>
                </a:solidFill>
              </a:rPr>
              <a:t>Словарь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FF00"/>
                </a:solidFill>
              </a:rPr>
              <a:t>Настрочной шов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3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32" y="1811727"/>
            <a:ext cx="25908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5" y="2946400"/>
            <a:ext cx="16319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914400" y="457200"/>
            <a:ext cx="7620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ts val="1500"/>
              </a:spcBef>
              <a:spcAft>
                <a:spcPct val="0"/>
              </a:spcAft>
              <a:buClr>
                <a:srgbClr val="0000FF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Ваше настроение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676400" y="3810000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altLang="ru-RU" b="1" smtClean="0">
                <a:solidFill>
                  <a:srgbClr val="000000"/>
                </a:solidFill>
                <a:latin typeface="Times New Roman" pitchFamily="16" charset="0"/>
              </a:rPr>
              <a:t>1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343400" y="5041900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altLang="ru-RU" b="1" dirty="0" smtClean="0">
                <a:solidFill>
                  <a:srgbClr val="000000"/>
                </a:solidFill>
                <a:latin typeface="Times New Roman" pitchFamily="16" charset="0"/>
              </a:rPr>
              <a:t>2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28600" y="802354"/>
            <a:ext cx="8382000" cy="101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DejaVu Sans" charset="0"/>
              </a:defRPr>
            </a:lvl9pPr>
          </a:lstStyle>
          <a:p>
            <a:pPr marL="0" marR="0" lvl="0" indent="0" algn="ctr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Какая из картинок соответствует Вашему настроению после</a:t>
            </a:r>
            <a:r>
              <a:rPr kumimoji="0" lang="en-GB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en-GB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урока. </a:t>
            </a:r>
          </a:p>
          <a:p>
            <a:pPr marL="0" marR="0" lvl="0" indent="0" algn="ctr" defTabSz="44926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Объясните почему</a:t>
            </a:r>
            <a:r>
              <a:rPr kumimoji="0" lang="ru-RU" alt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</a:rPr>
              <a:t>?</a:t>
            </a:r>
            <a:endParaRPr kumimoji="0" lang="en-GB" altLang="ru-RU" sz="2000" b="0" i="1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44303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315200" y="3962400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lr>
                <a:srgbClr val="008000"/>
              </a:buClr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spcBef>
                <a:spcPts val="700"/>
              </a:spcBef>
              <a:buClr>
                <a:srgbClr val="B8D6BA"/>
              </a:buClr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spcBef>
                <a:spcPts val="600"/>
              </a:spcBef>
              <a:buClr>
                <a:srgbClr val="008000"/>
              </a:buClr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spcBef>
                <a:spcPts val="500"/>
              </a:spcBef>
              <a:buClr>
                <a:srgbClr val="B8D6BA"/>
              </a:buClr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spcBef>
                <a:spcPts val="500"/>
              </a:spcBef>
              <a:buClr>
                <a:srgbClr val="B8D6BA"/>
              </a:buClr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8D6BA"/>
              </a:buClr>
              <a:buSzPct val="10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8D6BA"/>
              </a:buClr>
              <a:buSzPct val="10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8D6BA"/>
              </a:buClr>
              <a:buSzPct val="10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8D6BA"/>
              </a:buClr>
              <a:buSzPct val="100000"/>
              <a:buFont typeface="Wingdings" panose="05000000000000000000" pitchFamily="2" charset="2"/>
              <a:buChar char="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49263" eaLnBrk="1" fontAlgn="base" hangingPunct="1">
              <a:spcBef>
                <a:spcPts val="11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ru-RU" sz="1800" b="1" smtClean="0"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829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68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Candara</vt:lpstr>
      <vt:lpstr>DejaVu Sans</vt:lpstr>
      <vt:lpstr>Symbol</vt:lpstr>
      <vt:lpstr>Times New Roman</vt:lpstr>
      <vt:lpstr>Волна</vt:lpstr>
      <vt:lpstr>Краевое государственное казённое специальное (коррекционное) образовательное учреждение, для обучающихся, воспитанников с ограниченными возможностями здоровья «Специальная коррекционная образовательная школа 8 вида №1»        Урок по теме:            «Выполнение настрочного шва на образце»                                                                                                                                                                                                        Тарасова Нина Борисовна                                                                                        учитель трудового обучения                                                                                       1 кв. категория       г. Комсомольск-на-Амуре   2014г.                                                     </vt:lpstr>
      <vt:lpstr>Тема урока: Выполнение настрочного шва на образце. </vt:lpstr>
      <vt:lpstr>Цель урока: Научить учащихся обрабатывать настрочной шов. Задачи: - Совершенствовать умения и навыки работы на швейной машине -Развивать умение анализировать, мелкую моторику, слуховое и зрительное восприятие. -Воспитывать положительные качества: трудолюбие, настойчивость, аккуратность, эстетический вкус. </vt:lpstr>
      <vt:lpstr>Здравствуйте</vt:lpstr>
      <vt:lpstr>План работы: 1 Сложить две детали лицевыми сторонами внутрь, уровнять срезы. 2 Сметать две детали. 3 Стачать две детали шириной шва 0,5-0,8 см. 4 Удалить нитки смётывания. 5 Заутюжить шов в одну сторону. 6 Закрепить шов с лицевой стороны отделочной строчкой. </vt:lpstr>
      <vt:lpstr>Словарь    Настрочной шов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ETC</cp:lastModifiedBy>
  <cp:revision>18</cp:revision>
  <dcterms:created xsi:type="dcterms:W3CDTF">2014-11-15T08:52:57Z</dcterms:created>
  <dcterms:modified xsi:type="dcterms:W3CDTF">2014-11-17T05:38:05Z</dcterms:modified>
</cp:coreProperties>
</file>