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0"/>
  </p:notesMasterIdLst>
  <p:sldIdLst>
    <p:sldId id="256" r:id="rId3"/>
    <p:sldId id="257" r:id="rId4"/>
    <p:sldId id="265" r:id="rId5"/>
    <p:sldId id="266" r:id="rId6"/>
    <p:sldId id="263" r:id="rId7"/>
    <p:sldId id="260" r:id="rId8"/>
    <p:sldId id="261" r:id="rId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5C90"/>
    <a:srgbClr val="3A927D"/>
    <a:srgbClr val="164770"/>
    <a:srgbClr val="245A4D"/>
    <a:srgbClr val="66C2AC"/>
    <a:srgbClr val="257AC1"/>
    <a:srgbClr val="14436A"/>
    <a:srgbClr val="327E6C"/>
    <a:srgbClr val="1F649D"/>
    <a:srgbClr val="62D5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89" autoAdjust="0"/>
  </p:normalViewPr>
  <p:slideViewPr>
    <p:cSldViewPr showGuides="1">
      <p:cViewPr varScale="1">
        <p:scale>
          <a:sx n="70" d="100"/>
          <a:sy n="70" d="100"/>
        </p:scale>
        <p:origin x="-1386" y="-90"/>
      </p:cViewPr>
      <p:guideLst>
        <p:guide orient="horz" pos="4319"/>
        <p:guide pos="5759"/>
      </p:guideLst>
    </p:cSldViewPr>
  </p:slideViewPr>
  <p:outlineViewPr>
    <p:cViewPr>
      <p:scale>
        <a:sx n="33" d="100"/>
        <a:sy n="33" d="100"/>
      </p:scale>
      <p:origin x="0" y="191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4AC81-2FC8-4081-97DF-3FA26CAAD240}" type="datetimeFigureOut">
              <a:rPr lang="ru-RU" smtClean="0"/>
              <a:pPr/>
              <a:t>03.03.2015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76A1C-D914-40F1-96FE-D8741CE049C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3191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A1C-D914-40F1-96FE-D8741CE049C6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A1C-D914-40F1-96FE-D8741CE049C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scene3d>
              <a:camera prst="orthographicFront"/>
              <a:lightRig rig="threePt" dir="t"/>
            </a:scene3d>
          </a:bodyPr>
          <a:lstStyle>
            <a:lvl1pPr>
              <a:defRPr b="1">
                <a:solidFill>
                  <a:srgbClr val="14436A"/>
                </a:solidFill>
                <a:latin typeface="Century Gothic" pitchFamily="34" charset="0"/>
                <a:cs typeface="Segoe UI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245A4D"/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  <a:latin typeface="Century Gothic" pitchFamily="34" charset="0"/>
                <a:cs typeface="Segoe U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03.03.2015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03.03.2015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03.03.2015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03.03.2015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03.03.2015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3A927D"/>
                </a:solidFill>
              </a:defRPr>
            </a:lvl1pPr>
            <a:lvl2pPr>
              <a:defRPr sz="2400">
                <a:solidFill>
                  <a:srgbClr val="3A927D"/>
                </a:solidFill>
              </a:defRPr>
            </a:lvl2pPr>
            <a:lvl3pPr>
              <a:defRPr sz="2000">
                <a:solidFill>
                  <a:srgbClr val="3A927D"/>
                </a:solidFill>
              </a:defRPr>
            </a:lvl3pPr>
            <a:lvl4pPr>
              <a:defRPr sz="1800">
                <a:solidFill>
                  <a:srgbClr val="3A927D"/>
                </a:solidFill>
              </a:defRPr>
            </a:lvl4pPr>
            <a:lvl5pPr>
              <a:defRPr sz="1800">
                <a:solidFill>
                  <a:srgbClr val="3A927D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03.03.2015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A927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3A927D"/>
                </a:solidFill>
              </a:defRPr>
            </a:lvl1pPr>
            <a:lvl2pPr>
              <a:defRPr sz="2000">
                <a:solidFill>
                  <a:srgbClr val="3A927D"/>
                </a:solidFill>
              </a:defRPr>
            </a:lvl2pPr>
            <a:lvl3pPr>
              <a:defRPr sz="1800">
                <a:solidFill>
                  <a:srgbClr val="3A927D"/>
                </a:solidFill>
              </a:defRPr>
            </a:lvl3pPr>
            <a:lvl4pPr>
              <a:defRPr sz="1600">
                <a:solidFill>
                  <a:srgbClr val="3A927D"/>
                </a:solidFill>
              </a:defRPr>
            </a:lvl4pPr>
            <a:lvl5pPr>
              <a:defRPr sz="1600">
                <a:solidFill>
                  <a:srgbClr val="3A927D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03.03.2015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03.03.2015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03.03.2015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03.03.2015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03.03.2015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>
              <a:bevelB w="0" h="0"/>
              <a:contourClr>
                <a:srgbClr val="1C5C90"/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CE13621-88B8-4EF6-A7EC-28D1D61DFBC4}" type="datetimeFigureOut">
              <a:rPr lang="ru-RU" smtClean="0"/>
              <a:pPr/>
              <a:t>03.03.2015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FD5C216-A482-4BD0-BE79-285EFF1627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ln>
            <a:noFill/>
          </a:ln>
          <a:solidFill>
            <a:srgbClr val="164770"/>
          </a:solidFill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  <a:latin typeface="+mj-lt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4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4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772400" cy="1470025"/>
          </a:xfrm>
        </p:spPr>
        <p:txBody>
          <a:bodyPr/>
          <a:lstStyle/>
          <a:p>
            <a:r>
              <a:rPr lang="ru-RU" dirty="0" smtClean="0"/>
              <a:t>КГКСКОУ СКОШ 8 вида 1</a:t>
            </a:r>
            <a:br>
              <a:rPr lang="ru-RU" dirty="0" smtClean="0"/>
            </a:br>
            <a:r>
              <a:rPr lang="ru-RU" dirty="0" smtClean="0"/>
              <a:t>г. Комсомольск-на-Амуре</a:t>
            </a:r>
            <a:endParaRPr lang="ru-RU" dirty="0"/>
          </a:p>
        </p:txBody>
      </p:sp>
      <p:pic>
        <p:nvPicPr>
          <p:cNvPr id="5" name="Рисунок 4" descr="DSC079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1785926"/>
            <a:ext cx="5286412" cy="4044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928662" y="5929330"/>
            <a:ext cx="735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Краевое государственное казённое специальное (коррекционное) образовательное учреждение для обучающихся, воспитанников с ограниченными возможностями здоровья  </a:t>
            </a:r>
            <a:br>
              <a:rPr lang="ru-RU" sz="1200" dirty="0" smtClean="0"/>
            </a:br>
            <a:r>
              <a:rPr lang="ru-RU" sz="1200" dirty="0" smtClean="0"/>
              <a:t>"Специальная (коррекционная) общеобразовательная школа VIII вида № 1"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2600" b="1" dirty="0" smtClean="0"/>
              <a:t>Материально-техническая база школы</a:t>
            </a:r>
          </a:p>
          <a:p>
            <a:pPr algn="ctr">
              <a:buNone/>
            </a:pPr>
            <a:endParaRPr lang="ru-RU" sz="2600" b="1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b="1" dirty="0"/>
              <a:t>Т</a:t>
            </a:r>
            <a:r>
              <a:rPr lang="ru-RU" sz="2600" b="1" dirty="0" smtClean="0"/>
              <a:t>рехэтажное </a:t>
            </a:r>
            <a:r>
              <a:rPr lang="ru-RU" sz="2600" b="1" dirty="0" smtClean="0"/>
              <a:t>кирпичное здание площадью 4 000 </a:t>
            </a:r>
            <a:r>
              <a:rPr lang="ru-RU" sz="2600" b="1" dirty="0" err="1" smtClean="0"/>
              <a:t>кв.м</a:t>
            </a:r>
            <a:r>
              <a:rPr lang="ru-RU" sz="2600" b="1" dirty="0" smtClean="0"/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600" b="1" dirty="0" smtClean="0"/>
          </a:p>
          <a:p>
            <a:pPr marL="0" indent="0" algn="just">
              <a:spcBef>
                <a:spcPts val="0"/>
              </a:spcBef>
              <a:buFont typeface="Arial" pitchFamily="34" charset="0"/>
              <a:buChar char="•"/>
            </a:pPr>
            <a:r>
              <a:rPr lang="en-US" sz="2600" b="1" dirty="0" smtClean="0"/>
              <a:t> </a:t>
            </a:r>
            <a:r>
              <a:rPr lang="ru-RU" sz="2600" b="1" dirty="0" smtClean="0"/>
              <a:t>учебный корпус площадью 329,7 кв.м. </a:t>
            </a:r>
          </a:p>
          <a:p>
            <a:pPr marL="0" indent="0" algn="just">
              <a:spcBef>
                <a:spcPts val="0"/>
              </a:spcBef>
              <a:buFont typeface="Arial" pitchFamily="34" charset="0"/>
              <a:buChar char="•"/>
            </a:pPr>
            <a:r>
              <a:rPr lang="en-US" sz="2600" b="1" dirty="0" smtClean="0"/>
              <a:t> </a:t>
            </a:r>
            <a:r>
              <a:rPr lang="ru-RU" sz="2600" b="1" dirty="0" smtClean="0"/>
              <a:t>мастерские площадью 273,7 кв.м. (</a:t>
            </a:r>
            <a:r>
              <a:rPr lang="ru-RU" sz="2600" b="1" dirty="0" smtClean="0"/>
              <a:t>столярные-2</a:t>
            </a:r>
            <a:r>
              <a:rPr lang="ru-RU" sz="2600" b="1" dirty="0" smtClean="0"/>
              <a:t>, швейные-2, </a:t>
            </a:r>
            <a:r>
              <a:rPr lang="ru-RU" sz="2600" b="1" dirty="0" smtClean="0"/>
              <a:t>штукатурно-малярная-1). </a:t>
            </a:r>
            <a:r>
              <a:rPr lang="ru-RU" sz="2600" b="1" dirty="0" smtClean="0"/>
              <a:t>Мастерские оснащены </a:t>
            </a:r>
            <a:r>
              <a:rPr lang="ru-RU" sz="2600" b="1" dirty="0" smtClean="0"/>
              <a:t>достаточно современным </a:t>
            </a:r>
            <a:r>
              <a:rPr lang="ru-RU" sz="2600" b="1" dirty="0" smtClean="0"/>
              <a:t>оборудованием.</a:t>
            </a:r>
          </a:p>
          <a:p>
            <a:pPr marL="0" indent="0" algn="just">
              <a:spcBef>
                <a:spcPts val="0"/>
              </a:spcBef>
              <a:buFont typeface="Arial" pitchFamily="34" charset="0"/>
              <a:buChar char="•"/>
            </a:pPr>
            <a:r>
              <a:rPr lang="en-US" sz="2600" b="1" dirty="0" smtClean="0"/>
              <a:t> </a:t>
            </a:r>
            <a:r>
              <a:rPr lang="ru-RU" sz="2600" b="1" dirty="0" smtClean="0"/>
              <a:t>столовая площадью </a:t>
            </a:r>
            <a:r>
              <a:rPr lang="ru-RU" sz="2600" b="1" dirty="0" smtClean="0"/>
              <a:t>110,6 </a:t>
            </a:r>
            <a:r>
              <a:rPr lang="ru-RU" sz="2600" b="1" dirty="0" smtClean="0"/>
              <a:t>кв.м. (количество мест-100) </a:t>
            </a:r>
          </a:p>
          <a:p>
            <a:pPr marL="0" indent="0" algn="just">
              <a:spcBef>
                <a:spcPts val="0"/>
              </a:spcBef>
              <a:buFont typeface="Arial" pitchFamily="34" charset="0"/>
              <a:buChar char="•"/>
            </a:pPr>
            <a:r>
              <a:rPr lang="en-US" sz="2600" b="1" dirty="0" smtClean="0"/>
              <a:t> </a:t>
            </a:r>
            <a:r>
              <a:rPr lang="ru-RU" sz="2600" b="1" dirty="0" smtClean="0"/>
              <a:t>библиотека (книжный фонд 5787 книг: учебный фонд – 3970 шт., художественная литература – 1817 шт.) </a:t>
            </a:r>
          </a:p>
          <a:p>
            <a:pPr marL="0" indent="0" algn="just">
              <a:spcBef>
                <a:spcPts val="0"/>
              </a:spcBef>
              <a:buFont typeface="Arial" pitchFamily="34" charset="0"/>
              <a:buChar char="•"/>
            </a:pPr>
            <a:r>
              <a:rPr lang="en-US" sz="2600" b="1" dirty="0" smtClean="0"/>
              <a:t> </a:t>
            </a:r>
            <a:r>
              <a:rPr lang="ru-RU" sz="2600" b="1" dirty="0" smtClean="0"/>
              <a:t>большой спортивный зал площадью 218 кв.м. малый спортивный зал площадью 72 </a:t>
            </a:r>
            <a:r>
              <a:rPr lang="ru-RU" sz="2600" b="1" dirty="0" err="1" smtClean="0"/>
              <a:t>кв.м</a:t>
            </a:r>
            <a:r>
              <a:rPr lang="ru-RU" sz="2600" b="1" dirty="0" smtClean="0"/>
              <a:t> </a:t>
            </a:r>
          </a:p>
          <a:p>
            <a:pPr marL="0" indent="0" algn="just">
              <a:spcBef>
                <a:spcPts val="0"/>
              </a:spcBef>
              <a:buFont typeface="Arial" pitchFamily="34" charset="0"/>
              <a:buChar char="•"/>
            </a:pPr>
            <a:r>
              <a:rPr lang="en-US" sz="2600" b="1" dirty="0" smtClean="0"/>
              <a:t> </a:t>
            </a:r>
            <a:r>
              <a:rPr lang="ru-RU" sz="2600" b="1" dirty="0" smtClean="0"/>
              <a:t>медицинский блок площадью 35,5 кв.м. (смотровой кабинет, процедурный кабинет) </a:t>
            </a:r>
            <a:endParaRPr lang="en-US" sz="2600" b="1" dirty="0" smtClean="0"/>
          </a:p>
          <a:p>
            <a:pPr marL="0" indent="0" algn="just">
              <a:spcBef>
                <a:spcPts val="0"/>
              </a:spcBef>
              <a:buFont typeface="Arial" pitchFamily="34" charset="0"/>
              <a:buChar char="•"/>
            </a:pPr>
            <a:r>
              <a:rPr lang="en-US" sz="2600" b="1" dirty="0" smtClean="0"/>
              <a:t> </a:t>
            </a:r>
            <a:r>
              <a:rPr lang="ru-RU" sz="2600" b="1" dirty="0" smtClean="0"/>
              <a:t>актовый зал</a:t>
            </a:r>
          </a:p>
          <a:p>
            <a:pPr marL="0" indent="0" algn="just">
              <a:spcBef>
                <a:spcPts val="0"/>
              </a:spcBef>
              <a:buFont typeface="Arial" pitchFamily="34" charset="0"/>
              <a:buChar char="•"/>
            </a:pPr>
            <a:r>
              <a:rPr lang="ru-RU" sz="2600" b="1" dirty="0"/>
              <a:t>с</a:t>
            </a:r>
            <a:r>
              <a:rPr lang="ru-RU" sz="2600" b="1" dirty="0" smtClean="0"/>
              <a:t>енсорная </a:t>
            </a:r>
            <a:r>
              <a:rPr lang="ru-RU" sz="2600" b="1" dirty="0" smtClean="0"/>
              <a:t>комната</a:t>
            </a:r>
          </a:p>
          <a:p>
            <a:pPr marL="0" indent="0" algn="just">
              <a:spcBef>
                <a:spcPts val="0"/>
              </a:spcBef>
              <a:buFont typeface="Arial" pitchFamily="34" charset="0"/>
              <a:buChar char="•"/>
            </a:pPr>
            <a:endParaRPr lang="ru-RU" sz="2600" b="1" dirty="0" smtClean="0"/>
          </a:p>
          <a:p>
            <a:pPr marL="0" indent="0" algn="just">
              <a:spcBef>
                <a:spcPts val="0"/>
              </a:spcBef>
              <a:buFont typeface="Arial" pitchFamily="34" charset="0"/>
              <a:buChar char="•"/>
            </a:pPr>
            <a:r>
              <a:rPr lang="ru-RU" sz="2600" b="1" dirty="0" smtClean="0"/>
              <a:t> школа оснащена компьютерным классом с семью компьютерами</a:t>
            </a:r>
            <a:r>
              <a:rPr lang="ru-RU" sz="2600" b="1" dirty="0"/>
              <a:t>. В учреждении имеется интерактивное оборудование: интерактивные доски-3 шт., мультимедийные проекторы-5 шт</a:t>
            </a:r>
            <a:r>
              <a:rPr lang="ru-RU" sz="2600" b="1" dirty="0" smtClean="0"/>
              <a:t>.</a:t>
            </a:r>
          </a:p>
          <a:p>
            <a:pPr marL="0" indent="0" algn="just">
              <a:spcBef>
                <a:spcPts val="0"/>
              </a:spcBef>
              <a:buFont typeface="Arial" pitchFamily="34" charset="0"/>
              <a:buChar char="•"/>
            </a:pPr>
            <a:r>
              <a:rPr lang="ru-RU" sz="2600" b="1" dirty="0" smtClean="0"/>
              <a:t> компьютерами </a:t>
            </a:r>
            <a:r>
              <a:rPr lang="ru-RU" sz="2600" b="1" dirty="0" smtClean="0"/>
              <a:t>оснащены кабинеты педагога-психолога, социального педагога, </a:t>
            </a:r>
            <a:r>
              <a:rPr lang="ru-RU" sz="2600" b="1" dirty="0" smtClean="0"/>
              <a:t>учителя-логопеда.</a:t>
            </a:r>
          </a:p>
          <a:p>
            <a:pPr marL="0" indent="0" algn="just">
              <a:spcBef>
                <a:spcPts val="0"/>
              </a:spcBef>
              <a:buFont typeface="Arial" pitchFamily="34" charset="0"/>
              <a:buChar char="•"/>
            </a:pPr>
            <a:endParaRPr lang="ru-RU" sz="2600" b="1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b="1" dirty="0"/>
              <a:t>У</a:t>
            </a:r>
            <a:r>
              <a:rPr lang="ru-RU" sz="2600" b="1" dirty="0" smtClean="0"/>
              <a:t>чебные </a:t>
            </a:r>
            <a:r>
              <a:rPr lang="ru-RU" sz="2600" b="1" dirty="0" smtClean="0"/>
              <a:t>кабинеты оборудованы в соответствии с рекомендациями </a:t>
            </a:r>
            <a:r>
              <a:rPr lang="ru-RU" sz="2600" b="1" dirty="0" err="1" smtClean="0"/>
              <a:t>СаНПиН</a:t>
            </a:r>
            <a:endParaRPr lang="ru-RU" sz="2600" b="1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b="1" dirty="0" smtClean="0"/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b="1" dirty="0" smtClean="0"/>
              <a:t>Финансовое </a:t>
            </a:r>
            <a:r>
              <a:rPr lang="ru-RU" sz="2600" b="1" dirty="0" smtClean="0"/>
              <a:t>обеспечение школы осуществляется за счет средств краевого бюджета</a:t>
            </a:r>
            <a:r>
              <a:rPr lang="ru-RU" sz="2200" b="1" dirty="0" smtClean="0"/>
              <a:t>.  </a:t>
            </a:r>
            <a:endParaRPr lang="ru-RU" sz="2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35716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Учредителем школы является МИНИСТЕРСТВО ОБРАЗОВАНИЯ И НАУКИ ХАБАРОВСКОГО КРАЯ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500042"/>
            <a:ext cx="2074006" cy="714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еся\Pictures\ControlCenter4\Scan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4199893" cy="6225490"/>
          </a:xfrm>
          <a:prstGeom prst="rect">
            <a:avLst/>
          </a:prstGeom>
          <a:noFill/>
        </p:spPr>
      </p:pic>
      <p:pic>
        <p:nvPicPr>
          <p:cNvPr id="1027" name="Picture 3" descr="C:\Users\Олеся\Pictures\ControlCenter4\Scan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32656"/>
            <a:ext cx="4270360" cy="6192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477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2910" y="476672"/>
            <a:ext cx="8105554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R="0" lvl="0" indent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46200" algn="l"/>
              </a:tabLst>
            </a:pPr>
            <a:r>
              <a:rPr lang="ru-RU" sz="1700" dirty="0" smtClean="0">
                <a:solidFill>
                  <a:srgbClr val="1C5C90"/>
                </a:solidFill>
                <a:cs typeface="Segoe UI" pitchFamily="34" charset="0"/>
              </a:rPr>
              <a:t>В КГКСКОУ СКОШ 8 вида 1 реализуется 1 вариант базисного учебного плана специальных (коррекционных) образовательных учреждений </a:t>
            </a:r>
            <a:r>
              <a:rPr lang="en-US" sz="1700" dirty="0" smtClean="0">
                <a:solidFill>
                  <a:srgbClr val="1C5C90"/>
                </a:solidFill>
                <a:cs typeface="Segoe UI" pitchFamily="34" charset="0"/>
              </a:rPr>
              <a:t>VIII </a:t>
            </a:r>
            <a:r>
              <a:rPr lang="ru-RU" sz="1700" dirty="0" smtClean="0">
                <a:solidFill>
                  <a:srgbClr val="1C5C90"/>
                </a:solidFill>
                <a:cs typeface="Segoe UI" pitchFamily="34" charset="0"/>
              </a:rPr>
              <a:t>вида, утвержденный Министерством образования РФ </a:t>
            </a:r>
            <a:r>
              <a:rPr lang="ru-RU" sz="1700" dirty="0" smtClean="0">
                <a:solidFill>
                  <a:srgbClr val="1C5C90"/>
                </a:solidFill>
                <a:cs typeface="Segoe UI" pitchFamily="34" charset="0"/>
              </a:rPr>
              <a:t> </a:t>
            </a:r>
            <a:r>
              <a:rPr lang="ru-RU" sz="1700" dirty="0" smtClean="0">
                <a:solidFill>
                  <a:srgbClr val="1C5C90"/>
                </a:solidFill>
                <a:cs typeface="Segoe UI" pitchFamily="34" charset="0"/>
              </a:rPr>
              <a:t>10.04.2002 года и  в </a:t>
            </a:r>
            <a:r>
              <a:rPr lang="ru-RU" sz="1700" dirty="0" smtClean="0">
                <a:solidFill>
                  <a:srgbClr val="1C5C90"/>
                </a:solidFill>
                <a:cs typeface="Segoe UI" pitchFamily="34" charset="0"/>
              </a:rPr>
              <a:t>соответствии </a:t>
            </a:r>
            <a:r>
              <a:rPr lang="ru-RU" sz="1700" dirty="0" smtClean="0">
                <a:solidFill>
                  <a:srgbClr val="1C5C90"/>
                </a:solidFill>
                <a:cs typeface="Segoe UI" pitchFamily="34" charset="0"/>
              </a:rPr>
              <a:t>с программой специальных (коррекционных) общеобразовательных учреждений </a:t>
            </a:r>
            <a:r>
              <a:rPr lang="en-US" sz="1700" dirty="0" smtClean="0">
                <a:solidFill>
                  <a:srgbClr val="1C5C90"/>
                </a:solidFill>
                <a:cs typeface="Segoe UI" pitchFamily="34" charset="0"/>
              </a:rPr>
              <a:t>VIII</a:t>
            </a:r>
            <a:r>
              <a:rPr lang="ru-RU" sz="1700" dirty="0" smtClean="0">
                <a:solidFill>
                  <a:srgbClr val="1C5C90"/>
                </a:solidFill>
                <a:cs typeface="Segoe UI" pitchFamily="34" charset="0"/>
              </a:rPr>
              <a:t>  вида под редакцией </a:t>
            </a:r>
            <a:r>
              <a:rPr lang="ru-RU" sz="1700" dirty="0" err="1" smtClean="0">
                <a:solidFill>
                  <a:srgbClr val="1C5C90"/>
                </a:solidFill>
                <a:cs typeface="Segoe UI" pitchFamily="34" charset="0"/>
              </a:rPr>
              <a:t>В.В.Воронковой</a:t>
            </a:r>
            <a:r>
              <a:rPr lang="ru-RU" sz="1700" dirty="0" smtClean="0">
                <a:solidFill>
                  <a:srgbClr val="1C5C90"/>
                </a:solidFill>
                <a:cs typeface="Segoe UI" pitchFamily="34" charset="0"/>
              </a:rPr>
              <a:t>.</a:t>
            </a:r>
          </a:p>
          <a:p>
            <a:pPr marR="0" lvl="0" indent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46200" algn="l"/>
              </a:tabLst>
            </a:pPr>
            <a:r>
              <a:rPr lang="ru-RU" sz="1700" dirty="0" smtClean="0">
                <a:solidFill>
                  <a:srgbClr val="1C5C90"/>
                </a:solidFill>
                <a:cs typeface="Segoe UI" pitchFamily="34" charset="0"/>
              </a:rPr>
              <a:t>В 2014-2015 учебном году обучение в 1 классе ведется на основе ФГОС для обучающихся с ограниченными возможностями здоровья, так как учреждение являемся региональной </a:t>
            </a:r>
            <a:r>
              <a:rPr lang="ru-RU" sz="1700" dirty="0" smtClean="0">
                <a:solidFill>
                  <a:srgbClr val="1C5C90"/>
                </a:solidFill>
                <a:cs typeface="Segoe UI" pitchFamily="34" charset="0"/>
              </a:rPr>
              <a:t>пилотной площадкой </a:t>
            </a:r>
            <a:r>
              <a:rPr lang="ru-RU" sz="1700" dirty="0" smtClean="0">
                <a:solidFill>
                  <a:srgbClr val="1C5C90"/>
                </a:solidFill>
                <a:cs typeface="Segoe UI" pitchFamily="34" charset="0"/>
              </a:rPr>
              <a:t>по </a:t>
            </a:r>
            <a:r>
              <a:rPr lang="ru-RU" sz="1700" dirty="0" smtClean="0">
                <a:solidFill>
                  <a:srgbClr val="1C5C90"/>
                </a:solidFill>
                <a:cs typeface="Segoe UI" pitchFamily="34" charset="0"/>
              </a:rPr>
              <a:t>апробации</a:t>
            </a:r>
            <a:r>
              <a:rPr lang="ru-RU" sz="1700" dirty="0" smtClean="0">
                <a:solidFill>
                  <a:srgbClr val="1C5C90"/>
                </a:solidFill>
                <a:cs typeface="Segoe UI" pitchFamily="34" charset="0"/>
              </a:rPr>
              <a:t> </a:t>
            </a:r>
            <a:r>
              <a:rPr lang="ru-RU" sz="1700" dirty="0" smtClean="0">
                <a:solidFill>
                  <a:srgbClr val="1C5C90"/>
                </a:solidFill>
                <a:cs typeface="Segoe UI" pitchFamily="34" charset="0"/>
              </a:rPr>
              <a:t>ФГОС для умственно отсталых детей.</a:t>
            </a:r>
          </a:p>
          <a:p>
            <a:pPr marR="0" lvl="0" indent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46200" algn="l"/>
              </a:tabLst>
            </a:pPr>
            <a:r>
              <a:rPr lang="ru-RU" sz="1700" dirty="0" smtClean="0">
                <a:solidFill>
                  <a:srgbClr val="1C5C90"/>
                </a:solidFill>
                <a:cs typeface="Segoe UI" pitchFamily="34" charset="0"/>
              </a:rPr>
              <a:t>Школа  работает  в  режиме  5-ти дневной рабочей недели для учащихся 1 классов </a:t>
            </a:r>
            <a:r>
              <a:rPr lang="ru-RU" sz="1700" dirty="0" smtClean="0">
                <a:solidFill>
                  <a:srgbClr val="1C5C90"/>
                </a:solidFill>
                <a:cs typeface="Segoe UI" pitchFamily="34" charset="0"/>
              </a:rPr>
              <a:t>и </a:t>
            </a:r>
            <a:r>
              <a:rPr lang="ru-RU" sz="1700" dirty="0" smtClean="0">
                <a:solidFill>
                  <a:srgbClr val="1C5C90"/>
                </a:solidFill>
                <a:cs typeface="Segoe UI" pitchFamily="34" charset="0"/>
              </a:rPr>
              <a:t>6-ти  </a:t>
            </a:r>
            <a:r>
              <a:rPr lang="ru-RU" sz="1700" dirty="0" smtClean="0">
                <a:solidFill>
                  <a:srgbClr val="1C5C90"/>
                </a:solidFill>
                <a:cs typeface="Segoe UI" pitchFamily="34" charset="0"/>
              </a:rPr>
              <a:t>дневной  рабочей  недели</a:t>
            </a:r>
            <a:r>
              <a:rPr lang="ru-RU" sz="1700" dirty="0">
                <a:solidFill>
                  <a:srgbClr val="1C5C90"/>
                </a:solidFill>
                <a:cs typeface="Segoe UI" pitchFamily="34" charset="0"/>
              </a:rPr>
              <a:t> </a:t>
            </a:r>
            <a:r>
              <a:rPr lang="ru-RU" sz="1700" dirty="0" smtClean="0">
                <a:solidFill>
                  <a:srgbClr val="1C5C90"/>
                </a:solidFill>
                <a:cs typeface="Segoe UI" pitchFamily="34" charset="0"/>
              </a:rPr>
              <a:t>для учащихся 2-9 классов.</a:t>
            </a:r>
          </a:p>
          <a:p>
            <a:pPr marR="0" lvl="0" indent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46200" algn="l"/>
              </a:tabLst>
            </a:pPr>
            <a:r>
              <a:rPr lang="ru-RU" sz="1700" dirty="0" smtClean="0">
                <a:solidFill>
                  <a:srgbClr val="1C5C90"/>
                </a:solidFill>
                <a:cs typeface="Segoe UI" pitchFamily="34" charset="0"/>
              </a:rPr>
              <a:t>Максимальная нагрузка  на  обучающихся  соответствует  нагрузке  рекомендованной  примерным   учебным  планом.</a:t>
            </a:r>
          </a:p>
          <a:p>
            <a:pPr marR="0" lvl="0" indent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46200" algn="l"/>
              </a:tabLst>
            </a:pPr>
            <a:r>
              <a:rPr lang="ru-RU" sz="1700" dirty="0" smtClean="0">
                <a:solidFill>
                  <a:srgbClr val="1C5C90"/>
                </a:solidFill>
                <a:cs typeface="Segoe UI" pitchFamily="34" charset="0"/>
              </a:rPr>
              <a:t>С обучающимися проводятся о</a:t>
            </a:r>
            <a:r>
              <a:rPr lang="ru-RU" sz="1700" dirty="0" smtClean="0">
                <a:solidFill>
                  <a:srgbClr val="1C5C90"/>
                </a:solidFill>
                <a:cs typeface="Segoe UI" pitchFamily="34" charset="0"/>
              </a:rPr>
              <a:t>бязательные  </a:t>
            </a:r>
            <a:r>
              <a:rPr lang="ru-RU" sz="1700" dirty="0" smtClean="0">
                <a:solidFill>
                  <a:srgbClr val="1C5C90"/>
                </a:solidFill>
                <a:cs typeface="Segoe UI" pitchFamily="34" charset="0"/>
              </a:rPr>
              <a:t>групповые  и  индивидуальные  </a:t>
            </a:r>
            <a:r>
              <a:rPr lang="ru-RU" sz="1700" dirty="0" smtClean="0">
                <a:solidFill>
                  <a:srgbClr val="1C5C90"/>
                </a:solidFill>
                <a:cs typeface="Segoe UI" pitchFamily="34" charset="0"/>
              </a:rPr>
              <a:t>занятия, предусмотренные  учебным планом</a:t>
            </a:r>
            <a:endParaRPr lang="ru-RU" sz="1700" dirty="0" smtClean="0">
              <a:solidFill>
                <a:srgbClr val="1C5C90"/>
              </a:solidFill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77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Кружки и факультативы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Спортивные кружки: «Баскетбол», «Настольный теннис»</a:t>
            </a:r>
          </a:p>
          <a:p>
            <a:r>
              <a:rPr lang="ru-RU" dirty="0" smtClean="0"/>
              <a:t>Танцевальная группа «В движении к гармонии»</a:t>
            </a:r>
          </a:p>
          <a:p>
            <a:r>
              <a:rPr lang="ru-RU" dirty="0" smtClean="0"/>
              <a:t>Кружок </a:t>
            </a:r>
            <a:r>
              <a:rPr lang="ru-RU" dirty="0" smtClean="0"/>
              <a:t>декоративно-прикладного творчества «Чародеи</a:t>
            </a:r>
            <a:r>
              <a:rPr lang="ru-RU" dirty="0" smtClean="0"/>
              <a:t>»</a:t>
            </a:r>
          </a:p>
          <a:p>
            <a:r>
              <a:rPr lang="ru-RU" dirty="0" smtClean="0"/>
              <a:t>Факультатив по </a:t>
            </a:r>
            <a:r>
              <a:rPr lang="ru-RU" dirty="0" smtClean="0"/>
              <a:t>информатике (по учебному плану)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Кадровое обеспечение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Всего работников </a:t>
            </a:r>
            <a:r>
              <a:rPr lang="ru-RU" b="1" dirty="0" smtClean="0"/>
              <a:t>– 81</a:t>
            </a:r>
          </a:p>
          <a:p>
            <a:r>
              <a:rPr lang="ru-RU" b="1" dirty="0"/>
              <a:t>Административно-управленческий персонал - </a:t>
            </a:r>
            <a:r>
              <a:rPr lang="ru-RU" b="1" dirty="0" smtClean="0"/>
              <a:t>6</a:t>
            </a:r>
            <a:endParaRPr lang="ru-RU" b="1" dirty="0" smtClean="0"/>
          </a:p>
          <a:p>
            <a:r>
              <a:rPr lang="ru-RU" b="1" dirty="0" smtClean="0"/>
              <a:t>Педагогические </a:t>
            </a:r>
            <a:r>
              <a:rPr lang="ru-RU" b="1" dirty="0" smtClean="0"/>
              <a:t>работники – 56</a:t>
            </a:r>
            <a:br>
              <a:rPr lang="ru-RU" b="1" dirty="0" smtClean="0"/>
            </a:br>
            <a:r>
              <a:rPr lang="ru-RU" b="1" dirty="0" smtClean="0"/>
              <a:t>из них имеют:</a:t>
            </a:r>
            <a:br>
              <a:rPr lang="ru-RU" b="1" dirty="0" smtClean="0"/>
            </a:br>
            <a:r>
              <a:rPr lang="ru-RU" b="1" dirty="0" smtClean="0"/>
              <a:t>высшее образование – 46</a:t>
            </a:r>
            <a:br>
              <a:rPr lang="ru-RU" b="1" dirty="0" smtClean="0"/>
            </a:br>
            <a:r>
              <a:rPr lang="ru-RU" b="1" dirty="0" smtClean="0"/>
              <a:t>среднее профессиональное образование – </a:t>
            </a:r>
            <a:r>
              <a:rPr lang="ru-RU" b="1" dirty="0" smtClean="0"/>
              <a:t>10</a:t>
            </a:r>
          </a:p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- высшая квалификационная категория –11</a:t>
            </a:r>
          </a:p>
          <a:p>
            <a:pPr marL="0" indent="0">
              <a:buNone/>
            </a:pPr>
            <a:r>
              <a:rPr lang="ru-RU" b="1" dirty="0" smtClean="0"/>
              <a:t>    - 1 </a:t>
            </a:r>
            <a:r>
              <a:rPr lang="ru-RU" b="1" dirty="0"/>
              <a:t>квалификационная категория – </a:t>
            </a:r>
            <a:r>
              <a:rPr lang="ru-RU" b="1" dirty="0" smtClean="0"/>
              <a:t>23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    - 2 квалификационная категория - 9</a:t>
            </a:r>
            <a:br>
              <a:rPr lang="ru-RU" b="1" dirty="0" smtClean="0"/>
            </a:br>
            <a:r>
              <a:rPr lang="ru-RU" b="1" dirty="0" smtClean="0"/>
              <a:t>    - соответствие занимаемой должности – 13</a:t>
            </a:r>
          </a:p>
          <a:p>
            <a:pPr marL="0" indent="0">
              <a:buNone/>
            </a:pP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Контингент обучающихся, воспитанников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Общая численность учащихся – 241</a:t>
            </a:r>
            <a:br>
              <a:rPr lang="ru-RU" dirty="0" smtClean="0"/>
            </a:br>
            <a:r>
              <a:rPr lang="ru-RU" dirty="0" smtClean="0"/>
              <a:t>(81 – девочек, 160 – мальчиков);</a:t>
            </a:r>
            <a:br>
              <a:rPr lang="ru-RU" dirty="0" smtClean="0"/>
            </a:br>
            <a:r>
              <a:rPr lang="ru-RU" dirty="0" smtClean="0"/>
              <a:t>из них:</a:t>
            </a:r>
            <a:br>
              <a:rPr lang="ru-RU" dirty="0" smtClean="0"/>
            </a:br>
            <a:r>
              <a:rPr lang="ru-RU" dirty="0" smtClean="0"/>
              <a:t>- детский дом – 62;</a:t>
            </a:r>
            <a:br>
              <a:rPr lang="ru-RU" dirty="0" smtClean="0"/>
            </a:br>
            <a:r>
              <a:rPr lang="ru-RU" dirty="0" smtClean="0"/>
              <a:t>- надомное обучение – 41</a:t>
            </a:r>
            <a:br>
              <a:rPr lang="ru-RU" dirty="0" smtClean="0"/>
            </a:br>
            <a:r>
              <a:rPr lang="ru-RU" dirty="0" smtClean="0"/>
              <a:t>(36 - домашних детей, 5 учащихся детского дома);</a:t>
            </a:r>
            <a:br>
              <a:rPr lang="ru-RU" dirty="0" smtClean="0"/>
            </a:br>
            <a:r>
              <a:rPr lang="ru-RU" dirty="0" smtClean="0"/>
              <a:t>- инвалидов – 53;</a:t>
            </a:r>
          </a:p>
          <a:p>
            <a:r>
              <a:rPr lang="ru-RU" dirty="0" smtClean="0"/>
              <a:t>Количество классов:</a:t>
            </a:r>
            <a:br>
              <a:rPr lang="ru-RU" dirty="0" smtClean="0"/>
            </a:br>
            <a:r>
              <a:rPr lang="ru-RU" dirty="0" smtClean="0"/>
              <a:t>- начальная школа – 6</a:t>
            </a:r>
            <a:br>
              <a:rPr lang="ru-RU" dirty="0" smtClean="0"/>
            </a:br>
            <a:r>
              <a:rPr lang="ru-RU" dirty="0" smtClean="0"/>
              <a:t>- среднее звено - 13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S102589847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Grace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2700000" scaled="1"/>
        </a:gradFill>
        <a:blipFill>
          <a:blip xmlns:r="http://schemas.openxmlformats.org/officeDocument/2006/relationships" r:embed="rId1">
            <a:duotone>
              <a:srgbClr val="FFFFFF"/>
              <a:schemeClr val="phClr">
                <a:tint val="100000"/>
              </a:schemeClr>
            </a:duotone>
          </a:blip>
          <a:tile tx="0" ty="0" sx="80000" sy="85000" flip="none" algn="tl"/>
        </a:blipFill>
      </a:fillStyleLst>
      <a:lnStyleLst>
        <a:ln w="13175" cap="flat" cmpd="sng" algn="ctr">
          <a:solidFill>
            <a:schemeClr val="phClr">
              <a:alpha val="100000"/>
            </a:schemeClr>
          </a:solidFill>
          <a:prstDash val="solid"/>
        </a:ln>
        <a:ln w="19525" cap="flat" cmpd="sng" algn="ctr">
          <a:solidFill>
            <a:schemeClr val="phClr">
              <a:alpha val="100000"/>
            </a:schemeClr>
          </a:solidFill>
          <a:prstDash val="solid"/>
        </a:ln>
        <a:ln w="2635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95000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2700000"/>
            </a:lightRig>
          </a:scene3d>
          <a:sp3d>
            <a:bevelT w="342900" h="38100" prst="softRound"/>
            <a:bevelB w="342900" h="38100" prst="softRound"/>
            <a:contourClr>
              <a:srgbClr val="000000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CF18B01-1A88-40F1-B872-3260BEF31E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TS102589847</Template>
  <TotalTime>0</TotalTime>
  <Words>367</Words>
  <Application>Microsoft Office PowerPoint</Application>
  <PresentationFormat>Экран (4:3)</PresentationFormat>
  <Paragraphs>45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TS102589847</vt:lpstr>
      <vt:lpstr>КГКСКОУ СКОШ 8 вида 1 г. Комсомольск-на-Амуре</vt:lpstr>
      <vt:lpstr>Презентация PowerPoint</vt:lpstr>
      <vt:lpstr>Презентация PowerPoint</vt:lpstr>
      <vt:lpstr>Презентация PowerPoint</vt:lpstr>
      <vt:lpstr>Кружки и факультативы</vt:lpstr>
      <vt:lpstr>Кадровое обеспечение</vt:lpstr>
      <vt:lpstr>Контингент обучающихся, воспитанников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2012-11-16T13:56:29Z</dcterms:created>
  <dcterms:modified xsi:type="dcterms:W3CDTF">2015-03-02T23:22:38Z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TC025898479991</vt:lpwstr>
  </property>
</Properties>
</file>