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8" r:id="rId3"/>
    <p:sldId id="285" r:id="rId4"/>
    <p:sldId id="279" r:id="rId5"/>
    <p:sldId id="280" r:id="rId6"/>
    <p:sldId id="282" r:id="rId7"/>
    <p:sldId id="281" r:id="rId8"/>
    <p:sldId id="283" r:id="rId9"/>
    <p:sldId id="284" r:id="rId10"/>
    <p:sldId id="257" r:id="rId11"/>
    <p:sldId id="258" r:id="rId12"/>
    <p:sldId id="259" r:id="rId13"/>
    <p:sldId id="286" r:id="rId14"/>
    <p:sldId id="287" r:id="rId15"/>
    <p:sldId id="288" r:id="rId16"/>
    <p:sldId id="289" r:id="rId17"/>
    <p:sldId id="260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90" r:id="rId28"/>
    <p:sldId id="291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8AE342-34E8-4357-931F-B3ADAF812890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6CBF5-A8EA-4B85-81D9-E7E21B867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500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832ED-EDD6-45DF-9960-3DD256093C72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403E2-4BEA-4745-9FB4-124B10CEE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E4112-C6C3-4548-AC0E-D55F9E511D04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EE37-66F8-4ADD-9D8E-791442206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D5F5D-92B5-4746-89FC-08E675236E6A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BBFD-049B-4E00-8112-B8D81E6D4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095F-A0B2-452A-9053-F2993FA2928C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A9AE5-5F51-422C-8E64-8BE0930E5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619B-3C25-4CCF-A229-ACD39690AB7D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5500C-7ADC-40E6-BE1E-82ADCEFC1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AF66-F738-4C1A-8264-E0790244BF76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255B1-ADFA-443F-8909-F8AA1135E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7C137-764E-4350-A551-7104702602FD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C0751-F9B4-43B2-9FB6-B352347D9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30777-E16F-4F78-9795-799BC646FC43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0950D-8BE6-4DBC-89FF-97D4A1829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F36EA-31E4-46D5-B0DB-18862B63B703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A462-F6EB-4CCD-8050-97B0B72D5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99CB1-8297-449D-93EB-1DA939A7DCD4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D3AB-F3E5-4B3D-9D0B-23288DE53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0B84C-FB98-48F6-B9AD-7A4C6F10E4CC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77342-19CD-4428-9186-8AD0F31FE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95709D-18E2-446C-9349-D52D6B9BE0FB}" type="datetimeFigureOut">
              <a:rPr lang="ru-RU"/>
              <a:pPr>
                <a:defRPr/>
              </a:pPr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1475BF-2BFD-4D56-AC37-5F4B5A7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"/>
            <a:ext cx="7772400" cy="4357688"/>
          </a:xfrm>
        </p:spPr>
        <p:txBody>
          <a:bodyPr/>
          <a:lstStyle/>
          <a:p>
            <a:pPr eaLnBrk="1" hangingPunct="1"/>
            <a:r>
              <a:rPr lang="ru-RU" sz="2400" smtClean="0"/>
              <a:t>или дети с </a:t>
            </a:r>
            <a:r>
              <a:rPr lang="ru-RU" sz="4800" smtClean="0"/>
              <a:t>синдромом  дефицита внимания  и гиперактивностью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800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СДВГ</a:t>
            </a:r>
            <a:endParaRPr lang="ru-RU" sz="8800" dirty="0">
              <a:solidFill>
                <a:srgbClr val="FF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9" y="714356"/>
            <a:ext cx="774075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Гиперактивные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дети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2060"/>
                </a:solidFill>
              </a:rPr>
              <a:t>Практические рекомендации учителям гиперактивного ребенка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006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Школьная программа коррекции г/а детей должна опираться на </a:t>
            </a:r>
            <a:r>
              <a:rPr lang="ru-RU" sz="2000" dirty="0" smtClean="0">
                <a:solidFill>
                  <a:srgbClr val="FF0000"/>
                </a:solidFill>
              </a:rPr>
              <a:t>когнитивную коррекцию</a:t>
            </a:r>
            <a:r>
              <a:rPr lang="ru-RU" sz="2000" dirty="0" smtClean="0"/>
              <a:t>, чтобы помочь детям справиться с трудностями в обучении.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1.Изменение окружения: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Изучите нейропсихологические особенности детей с </a:t>
            </a:r>
            <a:r>
              <a:rPr lang="ru-RU" sz="2000" dirty="0" smtClean="0">
                <a:solidFill>
                  <a:srgbClr val="FF0000"/>
                </a:solidFill>
              </a:rPr>
              <a:t>СДВГ</a:t>
            </a:r>
            <a:r>
              <a:rPr lang="ru-RU" sz="2000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Работу  с </a:t>
            </a:r>
            <a:r>
              <a:rPr lang="ru-RU" sz="2000" dirty="0" smtClean="0">
                <a:solidFill>
                  <a:srgbClr val="FF0000"/>
                </a:solidFill>
              </a:rPr>
              <a:t>г/а ребенком </a:t>
            </a:r>
            <a:r>
              <a:rPr lang="ru-RU" sz="2000" dirty="0" smtClean="0"/>
              <a:t>стройте индивидуально, </a:t>
            </a:r>
            <a:r>
              <a:rPr lang="ru-RU" sz="2000" dirty="0" smtClean="0">
                <a:solidFill>
                  <a:srgbClr val="FF0000"/>
                </a:solidFill>
              </a:rPr>
              <a:t>г/а ребенок </a:t>
            </a:r>
            <a:r>
              <a:rPr lang="ru-RU" sz="2000" dirty="0" smtClean="0"/>
              <a:t>всегда должен находиться перед глазами учителя, в центре класса, прямо у доски;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Оптимальное место в классе для </a:t>
            </a:r>
            <a:r>
              <a:rPr lang="ru-RU" sz="2000" dirty="0" smtClean="0">
                <a:solidFill>
                  <a:srgbClr val="FF0000"/>
                </a:solidFill>
              </a:rPr>
              <a:t>г/а ребенка </a:t>
            </a:r>
            <a:r>
              <a:rPr lang="ru-RU" sz="2000" dirty="0" smtClean="0"/>
              <a:t>– первая парта напротив стола учителя или в среднем ряду;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Измените режим урока с включением физкультминуток;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Разрешайте </a:t>
            </a:r>
            <a:r>
              <a:rPr lang="ru-RU" sz="2000" dirty="0" smtClean="0">
                <a:solidFill>
                  <a:srgbClr val="FF0000"/>
                </a:solidFill>
              </a:rPr>
              <a:t>г/а ребенку </a:t>
            </a:r>
            <a:r>
              <a:rPr lang="ru-RU" sz="2000" dirty="0" smtClean="0"/>
              <a:t>через каждые 20 минут вставать и ходить в конце класса;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Направляйте энергию </a:t>
            </a:r>
            <a:r>
              <a:rPr lang="ru-RU" sz="2000" dirty="0" smtClean="0">
                <a:solidFill>
                  <a:srgbClr val="FF0000"/>
                </a:solidFill>
              </a:rPr>
              <a:t>г/а детей </a:t>
            </a:r>
            <a:r>
              <a:rPr lang="ru-RU" sz="2000" dirty="0" smtClean="0"/>
              <a:t>в полезное русло: вымыть доску, раздать тетради и т.д.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                                                СДВГ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59832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dirty="0" smtClean="0">
                <a:solidFill>
                  <a:srgbClr val="FF0000"/>
                </a:solidFill>
              </a:rPr>
              <a:t>2.Создание положительной мотивации на успех: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Введите знаковую систему оценивания;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Чаще хвалите ребенка;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Расписание уроков должно быть постоянным;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Избегайте завышенных или заниженных требований к ученику с </a:t>
            </a:r>
            <a:r>
              <a:rPr lang="ru-RU" sz="2000" dirty="0" smtClean="0">
                <a:solidFill>
                  <a:srgbClr val="FF0000"/>
                </a:solidFill>
              </a:rPr>
              <a:t>СДВГ</a:t>
            </a:r>
            <a:r>
              <a:rPr lang="ru-RU" sz="2000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Вводите проблемное обучение;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Используйте на уроке элементы игры и соревнования;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Давайте задания в соответствии со способностями ребенка;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Большие задания разбивайте на последовательные части, контролируя каждое из них;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Создавайте ситуации, в которых </a:t>
            </a:r>
            <a:r>
              <a:rPr lang="ru-RU" sz="2000" dirty="0" smtClean="0">
                <a:solidFill>
                  <a:srgbClr val="FF0000"/>
                </a:solidFill>
              </a:rPr>
              <a:t>г/а ребенок </a:t>
            </a:r>
            <a:r>
              <a:rPr lang="ru-RU" sz="2000" dirty="0" smtClean="0"/>
              <a:t>может показать свои сильные стороны и стать экспертом в классе по некоторым областям знаний;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Научите ребенка компенсировать нарушенные функции за счет сохранных;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Игнорируйте негативные поступки и поощряйте позитивные;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Стройте процесс обучения на положительных эмоциях;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000" dirty="0" smtClean="0"/>
              <a:t>Помните, что с ребенком необходимо договариваться, а не стараться сломить его!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          СДВГ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31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3.Коррекция негативных форм поведения: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2200" dirty="0" smtClean="0"/>
              <a:t>Способствуйте элиминации агрессии;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2200" dirty="0" smtClean="0"/>
              <a:t>Обучайте необходимым нормам и навыкам общения;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2200" dirty="0" smtClean="0"/>
              <a:t>Регулируйте его взаимоотношения с одноклассниками.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4. Регулирование ожиданий: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/>
              <a:t>-   Объясняйте родителям (законным представителям) и воспитателям, что улучшение состояния ребенка зависит не только от специального лечения и коррекции, но и от спокойного и последовательного отношения.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      Помните, что </a:t>
            </a:r>
            <a:r>
              <a:rPr lang="ru-RU" dirty="0" smtClean="0">
                <a:solidFill>
                  <a:srgbClr val="FF0000"/>
                </a:solidFill>
              </a:rPr>
              <a:t>прикосновение</a:t>
            </a:r>
            <a:r>
              <a:rPr lang="ru-RU" sz="2200" dirty="0" smtClean="0">
                <a:solidFill>
                  <a:srgbClr val="FF0000"/>
                </a:solidFill>
              </a:rPr>
              <a:t> является сильным стимулятором для формирования поведения и развития навыков обучения. Прикосновение помогает поставить </a:t>
            </a:r>
            <a:r>
              <a:rPr lang="ru-RU" dirty="0" smtClean="0">
                <a:solidFill>
                  <a:srgbClr val="FF0000"/>
                </a:solidFill>
              </a:rPr>
              <a:t>якорь на положительном опыте.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      Реагируем только на хорошее поведение, при этом касаемся плеча и говорим доброжелательно: </a:t>
            </a:r>
            <a:r>
              <a:rPr lang="ru-RU" dirty="0" smtClean="0">
                <a:solidFill>
                  <a:srgbClr val="FF0000"/>
                </a:solidFill>
              </a:rPr>
              <a:t>«Я одобряю тебя». </a:t>
            </a:r>
            <a:r>
              <a:rPr lang="ru-RU" sz="2200" dirty="0" smtClean="0">
                <a:solidFill>
                  <a:srgbClr val="FF0000"/>
                </a:solidFill>
              </a:rPr>
              <a:t>Не замечаем, игнорируем нарушения правил поведения.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19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 sz="2400" b="1" smtClean="0">
                <a:solidFill>
                  <a:srgbClr val="002060"/>
                </a:solidFill>
              </a:rPr>
              <a:t>Практические рекомендации взрослым (воспитателям, родителям и лицам, их замещающим) по воспитанию  г/а ребенка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z="1800" b="1" smtClean="0">
                <a:solidFill>
                  <a:schemeClr val="accent2"/>
                </a:solidFill>
              </a:rPr>
              <a:t>В воспитании должен преобладать поведенческий аспект: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sz="1800" b="1" u="sng" smtClean="0"/>
              <a:t>Изменение поведения взрослого и его отношения к ребенку: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Проявляйте достаточно твердости и последовательности в воспитании;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Помните, что безмерная болтливость, подвижность и недисциплинированность не являются умышленными;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Контролируйте поведение ребенка, не навязывая ему жестких правил;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Не давайте ребенку категорических указаний, избегайте слов «нет» и «нельзя»;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Стройте взаимоотношения с ребенком на взаимопонимании и доверии;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Избегайте, с одной стороны, чрезмерной мягкости, а с другой – завышенных требований к ребенку;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Реагируйте на действие ребенка неожиданным способом (пошутите, повторите действия ребенка, сфотографируйте его, оставьте одного и т.д.;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Повторяйте свою просьбу одними и теми же словами много раз;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Не настаивайте, чтобы ребенок обязательно принес извинения за проступок;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Выслушивайте то, что хочет сказать ребенок;</a:t>
            </a:r>
          </a:p>
          <a:p>
            <a:pPr marL="609600" indent="-609600">
              <a:lnSpc>
                <a:spcPct val="90000"/>
              </a:lnSpc>
            </a:pPr>
            <a:r>
              <a:rPr lang="ru-RU" sz="1800" smtClean="0"/>
              <a:t>Для подкрепления устных инструкций используйте зрительную стимуляцию.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endParaRPr lang="ru-RU" sz="18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457200" y="-531813"/>
            <a:ext cx="8229600" cy="1439863"/>
          </a:xfrm>
        </p:spPr>
        <p:txBody>
          <a:bodyPr/>
          <a:lstStyle/>
          <a:p>
            <a:r>
              <a:rPr lang="ru-RU" sz="2000" b="1" smtClean="0"/>
              <a:t>2. Организация режима дня и места для занятий: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/>
              <a:t>Установите твердый распорядок дня для ребенка;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Чаще показывайте ребенку, как лучше выполнить задание, не отвлекаясь;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Снижайте влияние отвлекающих факторов во время выполнения ребенком задания;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Оградите г/а детей от длительных занятий на компьютере и просмотра телевизионных передач;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Помните,  что переутомление способствует снижению самоконтроля и  нарастанию гиперактивности;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2000" b="1" smtClean="0"/>
              <a:t>3.Специальная поведенческая программа: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Придумайте гибкую систему вознаграждений за хорошо выполненное задание и наказаний за плохое поведение. Можно использовать бальную или знаковую систему, завести дневник самоконтроля;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Не прибегайте к физическому наказанию! Если есть необходимость прибегнуть к наказанию, то целесообразно использовать спокойное сидение в определенном месте после совершения проступка;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Чаще хвалите ребенка. Порог чувствительности к отрицательным стимулам очень низок, поэтому г/а дети не воспринимают выговоры и наказания, однако чувствительны к поощрениям;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Воспитывайте в детях навыки управления гневом и агрессией;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ru-RU" sz="1800" smtClean="0"/>
              <a:t>Составьте список обязанностей ребенка и повесьте его на стену, подпишите соглашение на определенные виды работ;</a:t>
            </a:r>
            <a:br>
              <a:rPr lang="ru-RU" sz="1800" smtClean="0"/>
            </a:br>
            <a:endParaRPr lang="ru-RU" sz="1800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r>
              <a:rPr lang="ru-RU" sz="1800" smtClean="0"/>
              <a:t>Не старайтесь предотвратить последствия</a:t>
            </a:r>
            <a:r>
              <a:rPr lang="ru-RU" sz="2800" smtClean="0"/>
              <a:t> </a:t>
            </a:r>
            <a:r>
              <a:rPr lang="ru-RU" sz="1800" smtClean="0"/>
              <a:t>забывчивости ребенка;</a:t>
            </a:r>
          </a:p>
          <a:p>
            <a:r>
              <a:rPr lang="ru-RU" sz="1800" smtClean="0"/>
              <a:t>Постепенно расширяйте обязанности, предварительно обсудив их с ребенком;</a:t>
            </a:r>
          </a:p>
          <a:p>
            <a:r>
              <a:rPr lang="ru-RU" sz="1800" smtClean="0"/>
              <a:t>Не разрешайте откладывать выполнение задания на другое время;</a:t>
            </a:r>
          </a:p>
          <a:p>
            <a:r>
              <a:rPr lang="ru-RU" sz="1800" smtClean="0"/>
              <a:t>Не давайте ребенку поручений, не соответствующих его уровню развития, возрасту и способностям;</a:t>
            </a:r>
          </a:p>
          <a:p>
            <a:r>
              <a:rPr lang="ru-RU" sz="1800" smtClean="0"/>
              <a:t>Помогайте ребенку приступить к выполнению задания, так как это для него самый трудный этап;</a:t>
            </a:r>
          </a:p>
          <a:p>
            <a:r>
              <a:rPr lang="ru-RU" sz="1800" smtClean="0"/>
              <a:t>Не давайте одновременно несколько указаний;</a:t>
            </a:r>
          </a:p>
          <a:p>
            <a:r>
              <a:rPr lang="ru-RU" sz="1800" smtClean="0"/>
              <a:t>Объясните г/а ребенку о его проблемах и научите с ними справляться; </a:t>
            </a:r>
          </a:p>
          <a:p>
            <a:r>
              <a:rPr lang="ru-RU" sz="1800" b="1" i="1" u="sng" smtClean="0">
                <a:solidFill>
                  <a:schemeClr val="accent2"/>
                </a:solidFill>
              </a:rPr>
              <a:t>Наиболее действенные средства убеждения «через тело»:</a:t>
            </a:r>
          </a:p>
          <a:p>
            <a:pPr>
              <a:buFontTx/>
              <a:buChar char="-"/>
            </a:pPr>
            <a:r>
              <a:rPr lang="ru-RU" sz="1800" b="1" smtClean="0">
                <a:solidFill>
                  <a:schemeClr val="accent2"/>
                </a:solidFill>
              </a:rPr>
              <a:t>Лишение удовольствия, лакомства, привилегий;</a:t>
            </a:r>
          </a:p>
          <a:p>
            <a:pPr>
              <a:buFontTx/>
              <a:buChar char="-"/>
            </a:pPr>
            <a:r>
              <a:rPr lang="ru-RU" sz="1800" b="1" smtClean="0">
                <a:solidFill>
                  <a:schemeClr val="accent2"/>
                </a:solidFill>
              </a:rPr>
              <a:t>Запрет на приятную деятельность, телефонные разговоры;</a:t>
            </a:r>
          </a:p>
          <a:p>
            <a:pPr>
              <a:buFontTx/>
              <a:buChar char="-"/>
            </a:pPr>
            <a:r>
              <a:rPr lang="ru-RU" sz="1800" b="1" smtClean="0">
                <a:solidFill>
                  <a:schemeClr val="accent2"/>
                </a:solidFill>
              </a:rPr>
              <a:t>Прием «выключенного времени» (изоляция, угол, скамья штрафников, досрочное отправление в постель);</a:t>
            </a:r>
          </a:p>
          <a:p>
            <a:pPr>
              <a:buFontTx/>
              <a:buChar char="-"/>
            </a:pPr>
            <a:r>
              <a:rPr lang="ru-RU" sz="1800" b="1" smtClean="0">
                <a:solidFill>
                  <a:schemeClr val="accent2"/>
                </a:solidFill>
              </a:rPr>
              <a:t>Чернильная точка на запястье ребенка </a:t>
            </a:r>
            <a:r>
              <a:rPr lang="ru-RU" sz="1800" b="1" smtClean="0"/>
              <a:t>(«черная метка»)</a:t>
            </a:r>
            <a:r>
              <a:rPr lang="ru-RU" sz="1800" b="1" smtClean="0">
                <a:solidFill>
                  <a:schemeClr val="accent2"/>
                </a:solidFill>
              </a:rPr>
              <a:t>, которая может быть обменена на 10-минутное сидение на «скамейке штрафников»; </a:t>
            </a:r>
          </a:p>
          <a:p>
            <a:pPr>
              <a:buFontTx/>
              <a:buChar char="-"/>
            </a:pPr>
            <a:r>
              <a:rPr lang="ru-RU" sz="1800" b="1" smtClean="0">
                <a:solidFill>
                  <a:schemeClr val="accent2"/>
                </a:solidFill>
              </a:rPr>
              <a:t>Холдинг, или простое удержание в «железных объятиях»;</a:t>
            </a:r>
          </a:p>
          <a:p>
            <a:pPr>
              <a:buFontTx/>
              <a:buChar char="-"/>
            </a:pPr>
            <a:r>
              <a:rPr lang="ru-RU" sz="1800" b="1" smtClean="0">
                <a:solidFill>
                  <a:schemeClr val="accent2"/>
                </a:solidFill>
              </a:rPr>
              <a:t>Внеочередное дежурство по кухне и т.д.</a:t>
            </a:r>
          </a:p>
          <a:p>
            <a:endParaRPr lang="ru-RU" sz="1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ru-RU" sz="2000" smtClean="0"/>
              <a:t>      Вслед за понесенным наказанием необходимо позитивное эмоциональное подкрепление, знаки «принятия»;</a:t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688013"/>
          </a:xfrm>
        </p:spPr>
        <p:txBody>
          <a:bodyPr/>
          <a:lstStyle/>
          <a:p>
            <a:r>
              <a:rPr lang="ru-RU" sz="2000" smtClean="0"/>
              <a:t>Большую роль играет </a:t>
            </a:r>
            <a:r>
              <a:rPr lang="ru-RU" sz="2000" b="1" smtClean="0">
                <a:solidFill>
                  <a:schemeClr val="accent2"/>
                </a:solidFill>
              </a:rPr>
              <a:t>методика «позитивной модели»:</a:t>
            </a:r>
            <a:r>
              <a:rPr lang="ru-RU" sz="2000" smtClean="0"/>
              <a:t> постоянное поощрение желательного поведения ребенка и игнорирование нежелательного;</a:t>
            </a:r>
          </a:p>
          <a:p>
            <a:endParaRPr lang="ru-RU" sz="2000" b="1" smtClean="0">
              <a:solidFill>
                <a:schemeClr val="accent2"/>
              </a:solidFill>
            </a:endParaRPr>
          </a:p>
          <a:p>
            <a:r>
              <a:rPr lang="ru-RU" sz="2000" b="1" smtClean="0">
                <a:solidFill>
                  <a:schemeClr val="accent2"/>
                </a:solidFill>
              </a:rPr>
              <a:t>Помните, что невозможно добиться исчезновения гиперактивности, импульсивности и невнимательности за несколько месяцев и даже за несколько лет. Признаки гиперактивности исчезают по мере взросления, а импульсивность и дефицит внимания могут сохраняться и во взрослой жизни.</a:t>
            </a:r>
          </a:p>
          <a:p>
            <a:endParaRPr lang="ru-RU" sz="2000" b="1" smtClean="0">
              <a:solidFill>
                <a:schemeClr val="accent2"/>
              </a:solidFill>
            </a:endParaRPr>
          </a:p>
          <a:p>
            <a:r>
              <a:rPr lang="ru-RU" sz="2000" b="1" smtClean="0">
                <a:solidFill>
                  <a:schemeClr val="accent2"/>
                </a:solidFill>
              </a:rPr>
              <a:t>Помните, СДВГ – это патология, требующая своевременной диагностики и комплексной коррекции: медицинской, психологической и педагогической.</a:t>
            </a:r>
          </a:p>
          <a:p>
            <a:endParaRPr lang="ru-RU" sz="2000" b="1" smtClean="0">
              <a:solidFill>
                <a:schemeClr val="accent2"/>
              </a:solidFill>
            </a:endParaRPr>
          </a:p>
          <a:p>
            <a:r>
              <a:rPr lang="ru-RU" sz="2000" b="1" smtClean="0">
                <a:solidFill>
                  <a:schemeClr val="accent2"/>
                </a:solidFill>
              </a:rPr>
              <a:t>Успешная реабилитация возможна при условии, если она проводится в возрасте 5-10 лет.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         СДВГ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rgbClr val="FF0000"/>
                </a:solidFill>
                <a:latin typeface="Arial" charset="0"/>
              </a:rPr>
              <a:t>Внимание</a:t>
            </a:r>
            <a:r>
              <a:rPr lang="ru-RU" sz="240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400" smtClean="0">
                <a:solidFill>
                  <a:srgbClr val="FF0000"/>
                </a:solidFill>
              </a:rPr>
              <a:t> Гиперактивность</a:t>
            </a:r>
            <a:r>
              <a:rPr lang="ru-RU" sz="2400" smtClean="0"/>
              <a:t> – это не поведенческая проблема, не результат плохого воспитания, а медицинский и нейропсихологический диагноз (по результатам спец. диагностики).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400" smtClean="0"/>
              <a:t>Проблему </a:t>
            </a:r>
            <a:r>
              <a:rPr lang="ru-RU" sz="2400" smtClean="0">
                <a:solidFill>
                  <a:srgbClr val="FF0000"/>
                </a:solidFill>
              </a:rPr>
              <a:t>г/а</a:t>
            </a:r>
            <a:r>
              <a:rPr lang="ru-RU" sz="2400" smtClean="0"/>
              <a:t> невозможно решить волевыми усилиями, авторитарными указаниями и убеждениями.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400" smtClean="0">
                <a:solidFill>
                  <a:srgbClr val="FF0000"/>
                </a:solidFill>
              </a:rPr>
              <a:t>Г/а ребенок </a:t>
            </a:r>
            <a:r>
              <a:rPr lang="ru-RU" sz="2400" smtClean="0"/>
              <a:t>имеет нейрофизиологические проблемы, справиться с которыми самостоятельно не может.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400" smtClean="0"/>
              <a:t>Дисциплинарные меры воздействия (наказания, замечания, окрики, нотации) не приведут к улучшению поведения, а скорее ухудшат его.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400" smtClean="0"/>
              <a:t>Эффективные результаты коррекции </a:t>
            </a:r>
            <a:r>
              <a:rPr lang="ru-RU" sz="2400" smtClean="0">
                <a:solidFill>
                  <a:srgbClr val="FF0000"/>
                </a:solidFill>
              </a:rPr>
              <a:t>СДВГ</a:t>
            </a:r>
            <a:r>
              <a:rPr lang="ru-RU" sz="2400" smtClean="0"/>
              <a:t> достигаются при </a:t>
            </a:r>
            <a:r>
              <a:rPr lang="ru-RU" sz="2400" smtClean="0">
                <a:solidFill>
                  <a:srgbClr val="FF0000"/>
                </a:solidFill>
              </a:rPr>
              <a:t>сочетании</a:t>
            </a:r>
            <a:r>
              <a:rPr lang="ru-RU" sz="2400" smtClean="0"/>
              <a:t> медикаментозных, психологических, нейропсихологических  и педагогических </a:t>
            </a:r>
            <a:r>
              <a:rPr lang="ru-RU" sz="2400" smtClean="0">
                <a:solidFill>
                  <a:srgbClr val="FF0000"/>
                </a:solidFill>
              </a:rPr>
              <a:t>коррекционных программ.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Антистрессовые и кинезиологические упражнения для учителей, воспитателей, родителей и детей.</a:t>
            </a:r>
          </a:p>
        </p:txBody>
      </p:sp>
      <p:sp>
        <p:nvSpPr>
          <p:cNvPr id="39938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/>
              <a:t>     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  Для устранения  (элиминации) последствий стресса необходим ежедневный комплекс кинезиологических упражнений в течение 6-8 недель по 15-20 минут.</a:t>
            </a:r>
          </a:p>
          <a:p>
            <a:pPr eaLnBrk="1" hangingPunct="1">
              <a:buFont typeface="Arial" charset="0"/>
              <a:buNone/>
            </a:pPr>
            <a:r>
              <a:rPr lang="ru-RU" sz="2000" i="1" smtClean="0">
                <a:solidFill>
                  <a:srgbClr val="FF0000"/>
                </a:solidFill>
              </a:rPr>
              <a:t>                Для экстренной помощи при стрессе </a:t>
            </a:r>
            <a:r>
              <a:rPr lang="ru-RU" sz="2800" i="1" smtClean="0">
                <a:solidFill>
                  <a:srgbClr val="FF0000"/>
                </a:solidFill>
              </a:rPr>
              <a:t>достаточно </a:t>
            </a:r>
            <a:r>
              <a:rPr lang="ru-RU" sz="2000" i="1" smtClean="0">
                <a:solidFill>
                  <a:srgbClr val="FF0000"/>
                </a:solidFill>
              </a:rPr>
              <a:t>выполнения </a:t>
            </a:r>
            <a:r>
              <a:rPr lang="ru-RU" sz="2800" i="1" smtClean="0">
                <a:solidFill>
                  <a:srgbClr val="FF0000"/>
                </a:solidFill>
              </a:rPr>
              <a:t>одного упражнения</a:t>
            </a:r>
            <a:r>
              <a:rPr lang="ru-RU" sz="2000" i="1" smtClean="0">
                <a:solidFill>
                  <a:srgbClr val="FF0000"/>
                </a:solidFill>
              </a:rPr>
              <a:t>, например: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800" i="1" smtClean="0">
                <a:solidFill>
                  <a:srgbClr val="FF0000"/>
                </a:solidFill>
              </a:rPr>
              <a:t> «Фронтально-акцепитальной коррекции»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800" i="1" smtClean="0">
                <a:solidFill>
                  <a:srgbClr val="FF0000"/>
                </a:solidFill>
              </a:rPr>
              <a:t>«Дыхательного упражнения Эверли»</a:t>
            </a:r>
            <a:endParaRPr lang="ru-RU" sz="2000" i="1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ru-RU" sz="2800" i="1" smtClean="0">
                <a:solidFill>
                  <a:srgbClr val="FF0000"/>
                </a:solidFill>
              </a:rPr>
              <a:t> «Постукивание».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75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                                                                                                        СДВГ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«Фронтально-акцепитальная (лобно-затылочная коррекция)».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b="1" smtClean="0"/>
              <a:t>              </a:t>
            </a:r>
            <a:r>
              <a:rPr lang="ru-RU" sz="2000" b="1" i="1" smtClean="0"/>
              <a:t>Цель: активизация стволовых структур мозга и межполушарного взаимодействия, ритмирование правого полушария, энергетизация мозга, визуализация позитивной ситуации.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i="1" smtClean="0"/>
              <a:t>          </a:t>
            </a:r>
            <a:r>
              <a:rPr lang="ru-RU" sz="2000" smtClean="0"/>
              <a:t>Одну ладонь расположить на затылке, другую положить на лоб. Закрыть глаза и подумать о любой негативной ситуации. Сделать глубокий «вдох – пауза – выдох – пауза». Мысленно представить себе ситуацию еще раз, но только в положительном аспекте. Обдумать и осознать то, как можно было бы данную проблему разрешить. После появления синхронной «пульсации» между затылочной и лобной частью самокоррекция  завершается глубоким «вдохом – паузой – выдохом – паузой».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smtClean="0"/>
              <a:t>    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2000" smtClean="0"/>
              <a:t>          Упражнение выполнять от 30 секунд до 10 минут до возникновения синхронной пульсации в ладонях.</a:t>
            </a:r>
          </a:p>
          <a:p>
            <a:pPr eaLnBrk="1" hangingPunct="1">
              <a:buFont typeface="Arial" charset="0"/>
              <a:buNone/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chemeClr val="accent2"/>
                </a:solidFill>
                <a:latin typeface="Arial" charset="0"/>
              </a:rPr>
              <a:t>Определение по международной классификации болезней (МКБ – 10)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Согласно МКБ – 10 понятие </a:t>
            </a:r>
            <a:r>
              <a:rPr lang="ru-RU" sz="2000" b="1" smtClean="0">
                <a:solidFill>
                  <a:schemeClr val="accent2"/>
                </a:solidFill>
                <a:latin typeface="Arial" charset="0"/>
              </a:rPr>
              <a:t>«гиперкинетические нарушения» </a:t>
            </a:r>
            <a:r>
              <a:rPr lang="ru-RU" sz="2000" smtClean="0">
                <a:latin typeface="Arial" charset="0"/>
              </a:rPr>
              <a:t>трактуются как отклонения в поведении, характеризующиеся следующими признаками: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Ранним проявлением (отклонения обычно проявляются уже в первые пять лет жизни);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Сочетанием чрезмерной активности в поведении, трудной управляемости и явно выраженной невнимательности;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Недостатком терпения при выполнении заданий, требующих умственных усилий;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Тенденцией к неожиданной и быстрой смене деятельности без доведения начатого до конца;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Хаотичной, недостаточно контролируемой и чрезмерной двигательной активностью, которая может выражаться как в области грубой моторики (бесцельное перебегание с места на место, вставание и пересаживание), так и тонкой (нарушение координации движений: трудности при овладении письмом, рисованием, вообще с ведением тетрадей)</a:t>
            </a:r>
          </a:p>
          <a:p>
            <a:pPr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                                                                                                     СДВГ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286500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«Растяжка ахиллова сухожилия»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     Цель: снятие рефлекса защиты ахиллова сухожилия.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      1 вариант. </a:t>
            </a:r>
            <a:r>
              <a:rPr lang="ru-RU" sz="2000" dirty="0" smtClean="0"/>
              <a:t>Легко ущипнуть одноименными руками оба ахиллова сухожилия (над пяткой), затем подколенные сухожилия. Мягко погладить несколько раз, «сбрасывая» в стороны и наружу.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    2 вариант. </a:t>
            </a:r>
            <a:r>
              <a:rPr lang="ru-RU" sz="2000" dirty="0" smtClean="0"/>
              <a:t>Стоя, держаться руками за спинку стула. Расположить одну ногу впереди корпуса тела, а другую сзади. Делать выпады на колено ноги, выставленной вперед. Нога. Расположенная сзади, должна быть прямой. Корпус держать прямо. Повторить то же для другой ноги.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/>
              <a:t>          3 вариант. </a:t>
            </a:r>
            <a:r>
              <a:rPr lang="ru-RU" sz="2000" dirty="0" smtClean="0"/>
              <a:t>В позиции сидя положите лодыжку на другое колено. Найдите руками напряженные места в икроножной мышце и, придерживая их, сгибайте и разгибайте стопу. Повторите то же для другой ноги.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/>
              <a:t>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                                                                                                       СДВГ</a:t>
            </a:r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179388" y="0"/>
            <a:ext cx="8229600" cy="586581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sz="2400" smtClean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2400" smtClean="0">
                <a:solidFill>
                  <a:srgbClr val="FF0000"/>
                </a:solidFill>
              </a:rPr>
              <a:t>3. «Маятник»</a:t>
            </a:r>
          </a:p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 Цель: снятие рефлекса периферического зрения, ритмирование правого полушария, активизация стволовых структур мозга и межполушарного взаимодействия, энергетизация мозга.</a:t>
            </a:r>
          </a:p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</a:t>
            </a:r>
            <a:r>
              <a:rPr lang="ru-RU" sz="2000" smtClean="0"/>
              <a:t>Голова фиксирована. Глаза смотрят прямо перед собой. Делаем движения глазами по четырем основным (вверх, вниз, направо, налево) и четырем вспомогательным направлениям (по диагоналям), сведение глаз к центру. Движения глаз необходимо совмещать с дыханием. На фазе глубокого вдоха делайте движения глазами, затем удерживайте глаза в крайнем латеральном направлении на фазе задержки дыхания. Возврат в исходное положение сопровождайте пассивным выдохом. Упражнение выполняйте с подключением однонаправленных движений языка (глаза и язык вправо – вдох, пауза, в исходное положение – выдох, пауза, глаза и язык влево – вдох, пауза, в исходное положение – выдох, пауза и т.д.).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229600" cy="1660526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4. «Постукивание»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Цель: энергетизация мозга, активизация нейрогуморальной функции.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Сделайте массаж в области вилочковой железы (на грудине) в форме легкого постукивания 10 - 20 раз круговыми движениями слева направо.</a:t>
            </a:r>
          </a:p>
          <a:p>
            <a:pPr algn="ctr" eaLnBrk="1" hangingPunct="1">
              <a:buFont typeface="Arial" charset="0"/>
              <a:buNone/>
            </a:pPr>
            <a:r>
              <a:rPr lang="ru-RU" sz="2400" b="1" smtClean="0">
                <a:solidFill>
                  <a:schemeClr val="accent2"/>
                </a:solidFill>
              </a:rPr>
              <a:t>5. «Дыхательное упражнение»</a:t>
            </a:r>
          </a:p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Цель: активизация работы стволовых отделов мозга, ритмирование правого полушария, энергетизация мозга.</a:t>
            </a:r>
          </a:p>
          <a:p>
            <a:pPr eaLnBrk="1" hangingPunct="1">
              <a:buFont typeface="Arial" charset="0"/>
              <a:buNone/>
            </a:pPr>
            <a:r>
              <a:rPr lang="ru-RU" sz="2000" b="1" i="1" smtClean="0"/>
              <a:t> 1-й вариант. </a:t>
            </a:r>
            <a:r>
              <a:rPr lang="ru-RU" sz="2000" smtClean="0"/>
              <a:t>Вдох, пауза, выдох, пауза. При выполнении дыхательных упражнений более эффективно дополнительно использовать образное представление (визуализация), т.е. подключать правое полушарие. Например, образ желтого или оранжевого теплого шарика, расположенного в животе, соответственно надувающегося и сдувающегося в ритме дыхания. При вдохе губы вытягиваются трубочкой и с шумом «пьют» воздух.</a:t>
            </a:r>
            <a:endParaRPr lang="ru-RU" sz="20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5. «Дыхательное упражнение»</a:t>
            </a: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2-й вариант.</a:t>
            </a:r>
            <a:r>
              <a:rPr lang="ru-RU" sz="2000" smtClean="0"/>
              <a:t> Дыхание только через левую, а потом только через правую ноздрю (при этом для закрытия правой ноздри используют большой палец правой руки. Остальные пальцы смотрят вверх, а для закрытия левой ноздри применяют мизинец правой руки). Дыхание медленное , глубокое.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Дыхание только </a:t>
            </a:r>
            <a:r>
              <a:rPr lang="ru-RU" sz="2000" b="1" i="1" smtClean="0">
                <a:solidFill>
                  <a:schemeClr val="accent2"/>
                </a:solidFill>
              </a:rPr>
              <a:t>через левую ноздрю</a:t>
            </a:r>
            <a:r>
              <a:rPr lang="ru-RU" sz="2000" smtClean="0"/>
              <a:t> активизирует работу </a:t>
            </a:r>
            <a:r>
              <a:rPr lang="ru-RU" sz="2000" b="1" i="1" smtClean="0">
                <a:solidFill>
                  <a:schemeClr val="accent2"/>
                </a:solidFill>
              </a:rPr>
              <a:t>правого полушария</a:t>
            </a:r>
            <a:r>
              <a:rPr lang="ru-RU" sz="2000" smtClean="0"/>
              <a:t> головного мозга, способствует </a:t>
            </a:r>
            <a:r>
              <a:rPr lang="ru-RU" sz="2000" b="1" i="1" smtClean="0">
                <a:solidFill>
                  <a:schemeClr val="accent2"/>
                </a:solidFill>
              </a:rPr>
              <a:t>успокоению и релаксации</a:t>
            </a:r>
            <a:r>
              <a:rPr lang="ru-RU" sz="2000" smtClean="0"/>
              <a:t>.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Дыхание только через </a:t>
            </a:r>
            <a:r>
              <a:rPr lang="ru-RU" sz="2000" b="1" i="1" smtClean="0">
                <a:solidFill>
                  <a:schemeClr val="accent2"/>
                </a:solidFill>
              </a:rPr>
              <a:t>правую ноздрю</a:t>
            </a:r>
            <a:r>
              <a:rPr lang="ru-RU" sz="2000" smtClean="0"/>
              <a:t> активизирует работу </a:t>
            </a:r>
            <a:r>
              <a:rPr lang="ru-RU" sz="2000" b="1" i="1" smtClean="0">
                <a:solidFill>
                  <a:schemeClr val="accent2"/>
                </a:solidFill>
              </a:rPr>
              <a:t>левого  полушария</a:t>
            </a:r>
            <a:r>
              <a:rPr lang="ru-RU" sz="2000" smtClean="0"/>
              <a:t> головного мозга, способствует </a:t>
            </a:r>
            <a:r>
              <a:rPr lang="ru-RU" sz="2000" b="1" i="1" smtClean="0">
                <a:solidFill>
                  <a:schemeClr val="accent2"/>
                </a:solidFill>
              </a:rPr>
              <a:t>решению рациональных задач. </a:t>
            </a:r>
          </a:p>
          <a:p>
            <a:pPr eaLnBrk="1" hangingPunct="1">
              <a:buFont typeface="Arial" charset="0"/>
              <a:buNone/>
            </a:pPr>
            <a:endParaRPr lang="ru-RU" sz="2000" b="1" i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5. «Дыхательное упражнение»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3-й вариант. </a:t>
            </a:r>
            <a:r>
              <a:rPr lang="ru-RU" sz="2000" smtClean="0"/>
              <a:t>Глубоко вдохнуть. Пауза. На выдохе произносить звуки: </a:t>
            </a:r>
            <a:r>
              <a:rPr lang="ru-RU" sz="2000" b="1" smtClean="0"/>
              <a:t>пф-пф-пф-пф-пф.</a:t>
            </a:r>
            <a:r>
              <a:rPr lang="ru-RU" sz="2000" smtClean="0"/>
              <a:t> Пауза. Вдох. Пауза. На выдохе: </a:t>
            </a:r>
            <a:r>
              <a:rPr lang="ru-RU" sz="2000" b="1" smtClean="0"/>
              <a:t>р-р-р-р. </a:t>
            </a:r>
            <a:r>
              <a:rPr lang="ru-RU" sz="2000" smtClean="0"/>
              <a:t>Пауза. Вдох. Пауза. На выдохе: </a:t>
            </a:r>
            <a:r>
              <a:rPr lang="ru-RU" sz="2000" b="1" smtClean="0"/>
              <a:t>з-з-з-з. </a:t>
            </a:r>
            <a:r>
              <a:rPr lang="ru-RU" sz="2000" smtClean="0"/>
              <a:t>Пауза. Вдох. Пауза. На выдохе: </a:t>
            </a:r>
            <a:r>
              <a:rPr lang="ru-RU" sz="2000" b="1" smtClean="0"/>
              <a:t>ж-ж-ж-ж. </a:t>
            </a:r>
            <a:r>
              <a:rPr lang="ru-RU" sz="2000" smtClean="0"/>
              <a:t>Пауза. Вдох. Пауза. На выдохе: </a:t>
            </a:r>
            <a:r>
              <a:rPr lang="ru-RU" sz="2000" b="1" smtClean="0"/>
              <a:t>мо-ме-мэ-му.</a:t>
            </a:r>
          </a:p>
          <a:p>
            <a:pPr eaLnBrk="1" hangingPunct="1">
              <a:buFont typeface="Arial" charset="0"/>
              <a:buNone/>
            </a:pPr>
            <a:endParaRPr lang="ru-RU" sz="2000" b="1" i="1" smtClean="0"/>
          </a:p>
          <a:p>
            <a:pPr eaLnBrk="1" hangingPunct="1">
              <a:buFont typeface="Arial" charset="0"/>
              <a:buNone/>
            </a:pPr>
            <a:r>
              <a:rPr lang="ru-RU" sz="2000" b="1" i="1" smtClean="0"/>
              <a:t>          4-й вариант. </a:t>
            </a:r>
            <a:r>
              <a:rPr lang="ru-RU" sz="2000" smtClean="0"/>
              <a:t>Сжать пальцы в кулак с загнутым внутрь большим пальцем. Сделать выдох спокойно, не торопясь, сжать кулак с усилием. Затем. Ослабляя усилие сжатия кулака, сделать вдох.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Упражнение повторить </a:t>
            </a:r>
            <a:r>
              <a:rPr lang="ru-RU" sz="2000" b="1" smtClean="0"/>
              <a:t>5 раз</a:t>
            </a:r>
            <a:r>
              <a:rPr lang="ru-RU" sz="2000" smtClean="0"/>
              <a:t>. Выполнение упражнения с закрытыми глазами удваивает эффект. Упражнение также помогает в точном запоминании важной и сложной информации.</a:t>
            </a:r>
            <a:endParaRPr lang="ru-RU" sz="20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>
          <a:xfrm>
            <a:off x="457200" y="-387350"/>
            <a:ext cx="8229600" cy="1152525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6. «Дыхательное упражнение Эверли»</a:t>
            </a:r>
          </a:p>
        </p:txBody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6308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i="1" smtClean="0"/>
              <a:t>          Цель: активизация работы стволовых отделов мозга, ритмирование правого полушария, энергетизация мозга, снятие мышечного напряжения, ликвидация ощущения тревоги, снижение частоты сердечных сокращений.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/>
              <a:t>          Регулярное, систематичное (1-2 недели) выполнение данного упражнения сформирует </a:t>
            </a:r>
            <a:r>
              <a:rPr lang="ru-RU" sz="2000" b="1" smtClean="0">
                <a:solidFill>
                  <a:schemeClr val="accent2"/>
                </a:solidFill>
              </a:rPr>
              <a:t>антистрессовую установку. </a:t>
            </a:r>
            <a:r>
              <a:rPr lang="ru-RU" sz="2000" smtClean="0"/>
              <a:t>Последующие стрессовые ситуации будут переживаться более спокойно и менее разрушительно для вас. Закрыть глаза, положить левую руку на пупок, а правую руку сверху так, как вам удобно. Вообразить внутри себя надувной резиновый шарик (визуализация). На вдохе представлять, как воздух входит через нос, идет вниз и надувает шарик. По мере заполнения шарика воздухом руки будут подниматься вверх. Надувание шарика в области живота должно переходить в среднюю и верхнюю часть грудной клетки. Продолжительность вдоха 2 секунды</a:t>
            </a:r>
            <a:r>
              <a:rPr lang="ru-RU" sz="2000" b="1" smtClean="0"/>
              <a:t>.</a:t>
            </a:r>
            <a:r>
              <a:rPr lang="ru-RU" sz="2000" smtClean="0"/>
              <a:t> По мере совершенствования навыка ее можно увеличить до 3 секунд. Задержать дыхание (не более 2-х секунд). Повторять про себя фразу: «Мое тело спокойно». Продолжительность выдоха  не менее 3 - 4 секунд. Повторить это четырехфазовое упражнение не более 3-5 раз. При головокружении прекратить упражнение, а в следующий раз сократить продолжительность вдоха, паузы и выдоха. Упражнение можно выполнять утром. Днем и вечером, а также в стрессовой ситуации.</a:t>
            </a:r>
            <a:endParaRPr lang="ru-RU" sz="2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2000" i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439863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7. Методика стирания стрессовой информации из памяти (визуализация)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/>
              <a:t>          Сядьте и расслабьтесь. Закройте глаза. Представьте перед собой чистый альбомный лист бумаги, карандаши, стирательную резинку. Мысленно нарисуйте на листе негативную ситуацию, которую необходимо забыть. Это может быть реальная картинка, образная ассоциация, символ и т.д. Мысленно возьмите стирательную резинку и начинайте последовательно «стирать» с листа бумаги созданную негативную ситуацию. «Стирайте до тех пор, пока с листа не исчезнет картинка. Откройте глаза. Произведите проверку. Для этого закройте глаза и представьте тот же лист бумаги. Если картинка не исчезла, снова возьмите стирательную резинку и «стирайте» до ее полного исчезновения. Через некоторое время картинку можно повторить.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solidFill>
                  <a:schemeClr val="accent2"/>
                </a:solidFill>
              </a:rPr>
              <a:t>          </a:t>
            </a:r>
            <a:r>
              <a:rPr lang="ru-RU" sz="2400" b="1" smtClean="0">
                <a:solidFill>
                  <a:schemeClr val="accent2"/>
                </a:solidFill>
              </a:rPr>
              <a:t>В результате выполнения антистрессовых упражнений восстанавливается межполушарное взаимодействие и активизируется нейроэндокринный механизм, обеспечивающий адаптацию к стрессовой ситуации и постепенный психофизиологический выход из нее.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ru-RU" sz="2400" b="1" smtClean="0">
                <a:solidFill>
                  <a:schemeClr val="accent2"/>
                </a:solidFill>
                <a:latin typeface="Arial" charset="0"/>
              </a:rPr>
              <a:t>ЗАКЛЮЧЕНИЕ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z="2000" b="1" smtClean="0">
                <a:solidFill>
                  <a:schemeClr val="accent2"/>
                </a:solidFill>
                <a:latin typeface="Arial" charset="0"/>
              </a:rPr>
              <a:t>         СДВГ</a:t>
            </a:r>
            <a:r>
              <a:rPr lang="ru-RU" sz="2000" smtClean="0">
                <a:latin typeface="Arial" charset="0"/>
              </a:rPr>
              <a:t> </a:t>
            </a:r>
            <a:r>
              <a:rPr lang="ru-RU" sz="2000" b="1" smtClean="0">
                <a:solidFill>
                  <a:schemeClr val="accent2"/>
                </a:solidFill>
                <a:latin typeface="Arial" charset="0"/>
              </a:rPr>
              <a:t>– важнейшая медицинская, психологическая, педагогическая и социальная проблема, так как:</a:t>
            </a:r>
          </a:p>
          <a:p>
            <a:pPr marL="609600" indent="-609600">
              <a:buFont typeface="Arial" charset="0"/>
              <a:buAutoNum type="arabicPeriod"/>
            </a:pPr>
            <a:endParaRPr lang="ru-RU" sz="2000" smtClean="0">
              <a:latin typeface="Arial" charset="0"/>
            </a:endParaRP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>
                <a:latin typeface="Arial" charset="0"/>
              </a:rPr>
              <a:t>Дети с СДВГ плохо усваивают школьную программу;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>
                <a:latin typeface="Arial" charset="0"/>
              </a:rPr>
              <a:t>Они не подчиняются общепринятым правилам поведения и часто становятся на преступный путь. Более 80% криминального контингента составляют лица с СДВГ;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>
                <a:latin typeface="Arial" charset="0"/>
              </a:rPr>
              <a:t>С ними в 3 раза чаще происходят различные несчастные случаи, в частности, они в 7 раз чаще попадают  в автокатастрофы;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>
                <a:latin typeface="Arial" charset="0"/>
              </a:rPr>
              <a:t>Вероятность стать наркоманом или алкоголиком у этих детей в 5-6 раз выше, чем у детей с нормальным онтогенезом;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>
                <a:latin typeface="Arial" charset="0"/>
              </a:rPr>
              <a:t>Нарушениями внимания страдают от 5% до 30% всех детей школьного возраста, т.е. в каждом классе обычной школы 2-3 человека – дети с СДВГ.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chemeClr val="accent2"/>
                </a:solidFill>
              </a:rPr>
              <a:t>Литература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z="2400" smtClean="0"/>
              <a:t>А.Л. Сиротюк «Синдром дефицита внимания с гиперактивностью». М.,2002</a:t>
            </a:r>
          </a:p>
          <a:p>
            <a:pPr marL="609600" indent="-609600">
              <a:buFont typeface="Arial" charset="0"/>
              <a:buAutoNum type="arabicPeriod"/>
            </a:pPr>
            <a:endParaRPr lang="ru-RU" sz="2400" smtClean="0"/>
          </a:p>
          <a:p>
            <a:pPr marL="609600" indent="-609600">
              <a:buFont typeface="Arial" charset="0"/>
              <a:buAutoNum type="arabicPeriod"/>
            </a:pPr>
            <a:r>
              <a:rPr lang="ru-RU" sz="2400" smtClean="0"/>
              <a:t>О.И. Политика «Дети с синдромом дефицита внимания и гиперактивностью». СПб., 2005</a:t>
            </a:r>
          </a:p>
          <a:p>
            <a:pPr marL="609600" indent="-609600">
              <a:buFont typeface="Arial" charset="0"/>
              <a:buAutoNum type="arabicPeriod"/>
            </a:pPr>
            <a:endParaRPr lang="ru-RU" sz="2400" smtClean="0"/>
          </a:p>
          <a:p>
            <a:pPr marL="609600" indent="-609600">
              <a:buFont typeface="Arial" charset="0"/>
              <a:buAutoNum type="arabicPeriod"/>
            </a:pPr>
            <a:r>
              <a:rPr lang="ru-RU" sz="2400" smtClean="0"/>
              <a:t>«Гиперактивные дети: коррекция психомоторного развития». П.Альтхерр, Л. Берг, А. Вельфль и др.; Под ред.М. Пассольта. М.,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chemeClr val="accent2"/>
                </a:solidFill>
              </a:rPr>
              <a:t>ПРИЧИНЫ СДВГ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z="2400" smtClean="0"/>
              <a:t>     </a:t>
            </a:r>
          </a:p>
          <a:p>
            <a:pPr marL="609600" indent="-609600" algn="ctr">
              <a:buFont typeface="Arial" charset="0"/>
              <a:buNone/>
            </a:pPr>
            <a:r>
              <a:rPr lang="ru-RU" sz="2400" smtClean="0"/>
              <a:t>     Выделяют </a:t>
            </a:r>
            <a:r>
              <a:rPr lang="ru-RU" sz="2400" b="1" smtClean="0">
                <a:solidFill>
                  <a:schemeClr val="accent2"/>
                </a:solidFill>
              </a:rPr>
              <a:t>три группы факторов</a:t>
            </a:r>
            <a:r>
              <a:rPr lang="ru-RU" sz="2400" smtClean="0"/>
              <a:t> в развитии СДВГ:</a:t>
            </a:r>
          </a:p>
          <a:p>
            <a:pPr marL="609600" indent="-609600" algn="ctr">
              <a:buFont typeface="Arial" charset="0"/>
              <a:buAutoNum type="arabicPeriod"/>
            </a:pPr>
            <a:endParaRPr lang="ru-RU" sz="2400" smtClean="0"/>
          </a:p>
          <a:p>
            <a:pPr marL="609600" indent="-609600" algn="ctr">
              <a:buFont typeface="Arial" charset="0"/>
              <a:buAutoNum type="arabicPeriod"/>
            </a:pPr>
            <a:r>
              <a:rPr lang="ru-RU" sz="2400" smtClean="0"/>
              <a:t>Генетические факторы;</a:t>
            </a:r>
          </a:p>
          <a:p>
            <a:pPr marL="609600" indent="-609600" algn="ctr">
              <a:buFont typeface="Arial" charset="0"/>
              <a:buAutoNum type="arabicPeriod"/>
            </a:pPr>
            <a:endParaRPr lang="ru-RU" sz="2400" smtClean="0"/>
          </a:p>
          <a:p>
            <a:pPr marL="609600" indent="-609600" algn="ctr">
              <a:buFont typeface="Arial" charset="0"/>
              <a:buAutoNum type="arabicPeriod"/>
            </a:pPr>
            <a:r>
              <a:rPr lang="ru-RU" sz="2400" smtClean="0"/>
              <a:t>Повреждение ЦНС во время беременности и родов;</a:t>
            </a:r>
          </a:p>
          <a:p>
            <a:pPr marL="609600" indent="-609600" algn="ctr">
              <a:buFont typeface="Arial" charset="0"/>
              <a:buAutoNum type="arabicPeriod"/>
            </a:pPr>
            <a:endParaRPr lang="ru-RU" sz="2400" smtClean="0"/>
          </a:p>
          <a:p>
            <a:pPr marL="609600" indent="-609600" algn="ctr">
              <a:buFont typeface="Arial" charset="0"/>
              <a:buAutoNum type="arabicPeriod"/>
            </a:pPr>
            <a:r>
              <a:rPr lang="ru-RU" sz="2400" smtClean="0"/>
              <a:t>Негативное действие внутрисемейных факторов.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Главные диагностические симптомы: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mtClean="0">
                <a:solidFill>
                  <a:schemeClr val="accent2"/>
                </a:solidFill>
                <a:latin typeface="Arial" charset="0"/>
              </a:rPr>
              <a:t>ГИПЕРАКТИВНОСТЬ</a:t>
            </a:r>
          </a:p>
          <a:p>
            <a:pPr algn="ctr"/>
            <a:endParaRPr lang="ru-RU" smtClean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ru-RU" smtClean="0">
                <a:solidFill>
                  <a:schemeClr val="accent2"/>
                </a:solidFill>
                <a:latin typeface="Arial" charset="0"/>
              </a:rPr>
              <a:t>НЕВНИМАТЕЛЬНОСТЬ</a:t>
            </a:r>
          </a:p>
          <a:p>
            <a:pPr algn="ctr"/>
            <a:endParaRPr lang="ru-RU" smtClean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ru-RU" smtClean="0">
                <a:solidFill>
                  <a:schemeClr val="accent2"/>
                </a:solidFill>
                <a:latin typeface="Arial" charset="0"/>
              </a:rPr>
              <a:t>ИМПУЛЬСИВНОСТЬ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-387350"/>
            <a:ext cx="8229600" cy="1804988"/>
          </a:xfrm>
        </p:spPr>
        <p:txBody>
          <a:bodyPr/>
          <a:lstStyle/>
          <a:p>
            <a:r>
              <a:rPr lang="ru-RU" sz="2400" b="1" smtClean="0">
                <a:solidFill>
                  <a:schemeClr val="accent2"/>
                </a:solidFill>
                <a:latin typeface="Arial" charset="0"/>
              </a:rPr>
              <a:t>Клинические проявления СДВГ</a:t>
            </a:r>
            <a:r>
              <a:rPr lang="ru-RU" sz="2400" smtClean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539750" y="836613"/>
            <a:ext cx="8229600" cy="5688012"/>
          </a:xfrm>
        </p:spPr>
        <p:txBody>
          <a:bodyPr/>
          <a:lstStyle/>
          <a:p>
            <a:pPr marL="609600" indent="-609600"/>
            <a:r>
              <a:rPr lang="ru-RU" sz="2400" b="1" smtClean="0">
                <a:solidFill>
                  <a:schemeClr val="accent2"/>
                </a:solidFill>
                <a:latin typeface="Arial" charset="0"/>
              </a:rPr>
              <a:t>Гиперактивность: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Часто наблюдаются беспокойные движения в кистях и стопах, сидя на стуле, крутится, вертится;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Часто встает со своего места в группе во время занятий или других ситуациях, когда нужно оставаться на месте;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Часто проявляет бесцельную двигательную активность: бегает, крутится, пытается куда-то залезть, причем в таких ситуациях, когда это неприемлемо;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Часто находится в постоянном движении и ведет себя так, «как будто к нему прикрепили мотор»;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Обычно не может спокойно и тихо играть;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Должен всегда что-нибудь делать.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Двигательная активность детей с </a:t>
            </a:r>
            <a:r>
              <a:rPr lang="ru-RU" sz="2000" b="1" smtClean="0">
                <a:solidFill>
                  <a:schemeClr val="accent2"/>
                </a:solidFill>
              </a:rPr>
              <a:t>СДВГ</a:t>
            </a:r>
            <a:r>
              <a:rPr lang="ru-RU" sz="2000" smtClean="0"/>
              <a:t> на 25% - 30% выше нормы. Они двигаются даже во сне.</a:t>
            </a:r>
            <a:endParaRPr lang="ru-RU" sz="20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-531813"/>
            <a:ext cx="8229600" cy="1584326"/>
          </a:xfrm>
        </p:spPr>
        <p:txBody>
          <a:bodyPr/>
          <a:lstStyle/>
          <a:p>
            <a:pPr>
              <a:buFontTx/>
              <a:buChar char="•"/>
            </a:pPr>
            <a:r>
              <a:rPr lang="ru-RU" sz="2400" b="1" smtClean="0">
                <a:solidFill>
                  <a:schemeClr val="accent2"/>
                </a:solidFill>
              </a:rPr>
              <a:t>НЕВНИМАТЕЛЬНОСТЬ (ДЕФИЦИТ ВНИМАНИЯ)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60483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Часто не способен удерживать внимание на деталях, из-за небрежности, легкомыслия допускает ошибки в заданиях, в выполняемой работе и др. видах деятельности;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Обычно с трудом сохраняет внимание при выполнении заданий или во время игры;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Часто складывается впечатление, что ребенок не слушает обращенную к нему речь;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Часто оказывается не в состоянии придерживаться предлагаемых инструкций и справиться до конца с выполнением заданий, домашней работы или обязанностей (что никак не связано с негативным или протестным поведением, неспособностью понять задание);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Часто испытывает сложности в организации самостоятельного выполнения  заданий и др. видов деятельности;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Обычно избегает вовлечения в выполнение заданий, которые требуют длительного сохранения умственного напряжения (например, учебных заданий, домашней работы);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Часто теряет вещи, необходимые в дет. саду, школе и дома (например, игрушки, школьные принадлежности, карандаши, книги);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Легко отвлекается на посторонние стимулы;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Часто проявляет забывчивость  в повседневных ситуациях;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/>
              <a:t> Часто переспрашивает.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-387350"/>
            <a:ext cx="8229600" cy="1223963"/>
          </a:xfrm>
        </p:spPr>
        <p:txBody>
          <a:bodyPr/>
          <a:lstStyle/>
          <a:p>
            <a:pPr>
              <a:buFontTx/>
              <a:buChar char="•"/>
            </a:pPr>
            <a:r>
              <a:rPr lang="ru-RU" sz="2400" b="1" smtClean="0">
                <a:solidFill>
                  <a:schemeClr val="accent2"/>
                </a:solidFill>
              </a:rPr>
              <a:t>ИМПУЛЬСИВНОСТЬ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Часто отвечает на вопросы, не задумываясь, не выслушав их до конца;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Обычно с трудом дожидается своей очереди в различных ситуациях;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smtClean="0"/>
              <a:t>Часто мешает другим, пристает к окружающим (например, вмешивается в беседы и игры), чрезвычайно разговорчив;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  </a:t>
            </a:r>
            <a:endParaRPr lang="ru-RU" sz="200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    </a:t>
            </a:r>
            <a:r>
              <a:rPr lang="ru-RU" sz="2000" smtClean="0"/>
              <a:t>К подростковому возрасту </a:t>
            </a:r>
            <a:r>
              <a:rPr lang="ru-RU" sz="2000" b="1" smtClean="0">
                <a:solidFill>
                  <a:schemeClr val="accent2"/>
                </a:solidFill>
              </a:rPr>
              <a:t>гиперактивность</a:t>
            </a:r>
            <a:r>
              <a:rPr lang="ru-RU" sz="2000" smtClean="0"/>
              <a:t> в большинстве случаев исчезает, а импульсивность и дефицит внимания сохраняются. </a:t>
            </a:r>
            <a:endParaRPr lang="ru-RU" sz="200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    </a:t>
            </a:r>
            <a:r>
              <a:rPr lang="ru-RU" sz="2000" smtClean="0"/>
              <a:t>Поведенческие нарушения сохраняются почти у </a:t>
            </a:r>
            <a:r>
              <a:rPr lang="ru-RU" sz="2000" b="1" smtClean="0">
                <a:solidFill>
                  <a:schemeClr val="accent2"/>
                </a:solidFill>
              </a:rPr>
              <a:t>70% подростков</a:t>
            </a:r>
            <a:r>
              <a:rPr lang="ru-RU" sz="2000" smtClean="0"/>
              <a:t> и </a:t>
            </a:r>
            <a:r>
              <a:rPr lang="ru-RU" sz="2000" b="1" smtClean="0">
                <a:solidFill>
                  <a:schemeClr val="accent2"/>
                </a:solidFill>
              </a:rPr>
              <a:t>50% взрослых</a:t>
            </a:r>
            <a:r>
              <a:rPr lang="ru-RU" sz="2000" smtClean="0"/>
              <a:t>, имевших в детстве диагноз дефицита внимания.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r>
              <a:rPr lang="ru-RU" sz="2400" b="1" smtClean="0">
                <a:solidFill>
                  <a:schemeClr val="accent2"/>
                </a:solidFill>
              </a:rPr>
              <a:t>                                                                                      КЛИНИКА  СДВГ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z="2000" smtClean="0"/>
              <a:t>       Характерная черта </a:t>
            </a:r>
            <a:r>
              <a:rPr lang="ru-RU" sz="2000" b="1" smtClean="0">
                <a:solidFill>
                  <a:schemeClr val="accent2"/>
                </a:solidFill>
              </a:rPr>
              <a:t>умственной деятельности</a:t>
            </a:r>
            <a:r>
              <a:rPr lang="ru-RU" sz="2000" smtClean="0"/>
              <a:t> г/а детей</a:t>
            </a:r>
            <a:r>
              <a:rPr lang="ru-RU" sz="2000" b="1" smtClean="0">
                <a:solidFill>
                  <a:schemeClr val="accent2"/>
                </a:solidFill>
              </a:rPr>
              <a:t> – цикличность:</a:t>
            </a:r>
          </a:p>
          <a:p>
            <a:pPr marL="609600" indent="-609600"/>
            <a:r>
              <a:rPr lang="ru-RU" sz="2000" smtClean="0"/>
              <a:t> Дети продуктивно работают 5-15 мин., </a:t>
            </a:r>
          </a:p>
          <a:p>
            <a:pPr marL="609600" indent="-609600"/>
            <a:r>
              <a:rPr lang="ru-RU" sz="2000" smtClean="0"/>
              <a:t>Затем 3-7 мин. мозг отдыхает, накапливая энергию. В этот момент ребенок отвлекается и не реагирует на учителя.</a:t>
            </a:r>
          </a:p>
          <a:p>
            <a:pPr marL="609600" indent="-609600"/>
            <a:r>
              <a:rPr lang="ru-RU" sz="2000" smtClean="0"/>
              <a:t>Умственная деятельность восстанавливается и ребенок готов к работе в течение 5-15 минут.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 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  Дети с </a:t>
            </a:r>
            <a:r>
              <a:rPr lang="ru-RU" sz="2000" b="1" smtClean="0">
                <a:solidFill>
                  <a:schemeClr val="accent2"/>
                </a:solidFill>
              </a:rPr>
              <a:t>СДВГ</a:t>
            </a:r>
            <a:r>
              <a:rPr lang="ru-RU" sz="2000" smtClean="0">
                <a:solidFill>
                  <a:schemeClr val="accent2"/>
                </a:solidFill>
              </a:rPr>
              <a:t> </a:t>
            </a:r>
            <a:r>
              <a:rPr lang="ru-RU" sz="2000" smtClean="0"/>
              <a:t>имеют</a:t>
            </a:r>
            <a:r>
              <a:rPr lang="ru-RU" sz="2000" smtClean="0">
                <a:solidFill>
                  <a:schemeClr val="accent2"/>
                </a:solidFill>
              </a:rPr>
              <a:t> </a:t>
            </a:r>
            <a:r>
              <a:rPr lang="ru-RU" sz="2000" b="1" smtClean="0">
                <a:solidFill>
                  <a:schemeClr val="accent2"/>
                </a:solidFill>
              </a:rPr>
              <a:t>«мерцающее» сознание</a:t>
            </a:r>
            <a:r>
              <a:rPr lang="ru-RU" sz="2000" smtClean="0"/>
              <a:t>, могут «впадать» и «выпадать» из него, особенно при отсутствии двигательной стимуляции. </a:t>
            </a:r>
            <a:r>
              <a:rPr lang="ru-RU" sz="2000" b="1" smtClean="0">
                <a:solidFill>
                  <a:schemeClr val="accent2"/>
                </a:solidFill>
              </a:rPr>
              <a:t>Если их голова и тело неподвижны снижается уровень активности мозга.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 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 Трудности в освоении чтения (</a:t>
            </a:r>
            <a:r>
              <a:rPr lang="ru-RU" sz="2000" b="1" smtClean="0">
                <a:solidFill>
                  <a:schemeClr val="accent2"/>
                </a:solidFill>
              </a:rPr>
              <a:t>дислекция</a:t>
            </a:r>
            <a:r>
              <a:rPr lang="ru-RU" sz="2000" smtClean="0"/>
              <a:t>) и письма (</a:t>
            </a:r>
            <a:r>
              <a:rPr lang="ru-RU" sz="2000" b="1" smtClean="0">
                <a:solidFill>
                  <a:schemeClr val="accent2"/>
                </a:solidFill>
              </a:rPr>
              <a:t>дисграфия</a:t>
            </a:r>
            <a:r>
              <a:rPr lang="ru-RU" sz="2000" b="1" smtClean="0"/>
              <a:t>)</a:t>
            </a:r>
            <a:r>
              <a:rPr lang="ru-RU" sz="2000" smtClean="0"/>
              <a:t> (у66%), счета (</a:t>
            </a:r>
            <a:r>
              <a:rPr lang="ru-RU" sz="2000" b="1" smtClean="0">
                <a:solidFill>
                  <a:schemeClr val="accent2"/>
                </a:solidFill>
              </a:rPr>
              <a:t>дискалькулия</a:t>
            </a:r>
            <a:r>
              <a:rPr lang="ru-RU" sz="2000" b="1" smtClean="0"/>
              <a:t>) </a:t>
            </a:r>
            <a:r>
              <a:rPr lang="ru-RU" sz="2000" smtClean="0"/>
              <a:t> (у 61%).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 </a:t>
            </a:r>
          </a:p>
          <a:p>
            <a:pPr marL="609600" indent="-609600">
              <a:buFont typeface="Arial" charset="0"/>
              <a:buNone/>
            </a:pPr>
            <a:r>
              <a:rPr lang="ru-RU" sz="2000" smtClean="0"/>
              <a:t>          В психическом развитии наблюдается задержка на 1,5 – 1,7 года. </a:t>
            </a:r>
          </a:p>
          <a:p>
            <a:pPr marL="609600" indent="-609600">
              <a:buFont typeface="Arial" charset="0"/>
              <a:buNone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ru-RU" sz="2800" b="1" smtClean="0">
                <a:solidFill>
                  <a:schemeClr val="accent2"/>
                </a:solidFill>
                <a:latin typeface="Arial" charset="0"/>
              </a:rPr>
              <a:t>                                                        </a:t>
            </a:r>
            <a:r>
              <a:rPr lang="ru-RU" sz="2400" b="1" smtClean="0">
                <a:solidFill>
                  <a:schemeClr val="accent2"/>
                </a:solidFill>
              </a:rPr>
              <a:t>КЛИНИКА  СДВГ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z="2400" b="1" smtClean="0">
                <a:solidFill>
                  <a:schemeClr val="accent2"/>
                </a:solidFill>
              </a:rPr>
              <a:t>            Анализ возрастной динамики СДВГ -  </a:t>
            </a:r>
            <a:r>
              <a:rPr lang="ru-RU" sz="2000" smtClean="0"/>
              <a:t>два всплеска проявления СДВГ (это обусловлено динамикой развития высшей нервной деятельности) :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b="1" smtClean="0">
                <a:solidFill>
                  <a:schemeClr val="accent2"/>
                </a:solidFill>
              </a:rPr>
              <a:t>В 5-10 лет</a:t>
            </a:r>
            <a:r>
              <a:rPr lang="ru-RU" sz="2000" smtClean="0"/>
              <a:t> (период подготовки к школе и начало обучения). В 5,5-7 и 9-10 лет – критические периоды для формирования систем мозга, отвечающих за мыслительную деятельность, внимание, память. К 7 годам смена стадий интеллектуального развития, формируются условия для становления абстрактного мышления и произвольной регуляции деятельности.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b="1" smtClean="0">
                <a:solidFill>
                  <a:schemeClr val="accent2"/>
                </a:solidFill>
              </a:rPr>
              <a:t>В 12-15 лет</a:t>
            </a:r>
            <a:r>
              <a:rPr lang="ru-RU" sz="2000" smtClean="0"/>
              <a:t>. Активизация СДВГ совпадает с периодом полового созревания. Гормональный всплеск отражается на особенностях поведения  и отношении к учебе.</a:t>
            </a:r>
          </a:p>
          <a:p>
            <a:pPr marL="609600" indent="-609600">
              <a:buFont typeface="Arial" charset="0"/>
              <a:buNone/>
            </a:pPr>
            <a:r>
              <a:rPr lang="ru-RU" sz="2000" b="1" smtClean="0"/>
              <a:t>7-12 лет: </a:t>
            </a:r>
            <a:r>
              <a:rPr lang="ru-RU" sz="2000" smtClean="0"/>
              <a:t> признаки синдрома диагностируются в 2-3 раза чаще у  мальчиков, чем у девочек. </a:t>
            </a:r>
          </a:p>
          <a:p>
            <a:pPr marL="609600" indent="-609600">
              <a:buFont typeface="Arial" charset="0"/>
              <a:buNone/>
            </a:pPr>
            <a:r>
              <a:rPr lang="ru-RU" sz="2000" b="1" smtClean="0"/>
              <a:t>Подростки: </a:t>
            </a:r>
            <a:r>
              <a:rPr lang="ru-RU" sz="2000" smtClean="0"/>
              <a:t>это</a:t>
            </a:r>
            <a:r>
              <a:rPr lang="ru-RU" sz="2000" b="1" smtClean="0"/>
              <a:t> </a:t>
            </a:r>
            <a:r>
              <a:rPr lang="ru-RU" sz="2000" smtClean="0"/>
              <a:t>соотношение составляет 1:1.</a:t>
            </a:r>
          </a:p>
          <a:p>
            <a:pPr marL="609600" indent="-609600">
              <a:buFont typeface="Arial" charset="0"/>
              <a:buNone/>
            </a:pPr>
            <a:r>
              <a:rPr lang="ru-RU" sz="2000" b="1" smtClean="0"/>
              <a:t>20-25 лет: </a:t>
            </a:r>
            <a:r>
              <a:rPr lang="ru-RU" sz="2000" smtClean="0"/>
              <a:t>1:2 с преобладанием у девушек.</a:t>
            </a: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3220</Words>
  <Application>Microsoft Office PowerPoint</Application>
  <PresentationFormat>Экран (4:3)</PresentationFormat>
  <Paragraphs>226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или дети с синдромом  дефицита внимания  и гиперактивностью</vt:lpstr>
      <vt:lpstr>Определение по международной классификации болезней (МКБ – 10)</vt:lpstr>
      <vt:lpstr>ПРИЧИНЫ СДВГ</vt:lpstr>
      <vt:lpstr>Главные диагностические симптомы:</vt:lpstr>
      <vt:lpstr>Клинические проявления СДВГ </vt:lpstr>
      <vt:lpstr>НЕВНИМАТЕЛЬНОСТЬ (ДЕФИЦИТ ВНИМАНИЯ)</vt:lpstr>
      <vt:lpstr>ИМПУЛЬСИВНОСТЬ</vt:lpstr>
      <vt:lpstr>                                                                                      КЛИНИКА  СДВГ</vt:lpstr>
      <vt:lpstr>                                                        КЛИНИКА  СДВГ</vt:lpstr>
      <vt:lpstr>Практические рекомендации учителям гиперактивного ребенка</vt:lpstr>
      <vt:lpstr>                                                СДВГ</vt:lpstr>
      <vt:lpstr>                                                      СДВГ</vt:lpstr>
      <vt:lpstr>Практические рекомендации взрослым (воспитателям, родителям и лицам, их замещающим) по воспитанию  г/а ребенка</vt:lpstr>
      <vt:lpstr>2. Организация режима дня и места для занятий:</vt:lpstr>
      <vt:lpstr>Составьте список обязанностей ребенка и повесьте его на стену, подпишите соглашение на определенные виды работ; </vt:lpstr>
      <vt:lpstr>      Вслед за понесенным наказанием необходимо позитивное эмоциональное подкрепление, знаки «принятия»; </vt:lpstr>
      <vt:lpstr>                                                     СДВГ</vt:lpstr>
      <vt:lpstr>Антистрессовые и кинезиологические упражнения для учителей, воспитателей, родителей и детей.</vt:lpstr>
      <vt:lpstr>                                                                                                        СДВГ</vt:lpstr>
      <vt:lpstr>                                                                                                     СДВГ</vt:lpstr>
      <vt:lpstr>                                                                                                       СДВГ</vt:lpstr>
      <vt:lpstr>4. «Постукивание»</vt:lpstr>
      <vt:lpstr>5. «Дыхательное упражнение»</vt:lpstr>
      <vt:lpstr>5. «Дыхательное упражнение»</vt:lpstr>
      <vt:lpstr>6. «Дыхательное упражнение Эверли»</vt:lpstr>
      <vt:lpstr>7. Методика стирания стрессовой информации из памяти (визуализация)</vt:lpstr>
      <vt:lpstr>ЗАКЛЮЧЕНИЕ</vt:lpstr>
      <vt:lpstr>Литература</vt:lpstr>
    </vt:vector>
  </TitlesOfParts>
  <Company>ИППК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дефицита внимания  и гиперактивности</dc:title>
  <dc:creator>ИППК</dc:creator>
  <cp:lastModifiedBy>user</cp:lastModifiedBy>
  <cp:revision>107</cp:revision>
  <dcterms:created xsi:type="dcterms:W3CDTF">2010-02-08T07:37:28Z</dcterms:created>
  <dcterms:modified xsi:type="dcterms:W3CDTF">2015-03-02T21:48:31Z</dcterms:modified>
</cp:coreProperties>
</file>