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A821-F6F0-49FD-B1AA-603A375633BC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95471-F659-442C-B1B2-7817479A7E34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311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3751F-4DF4-4FBE-822F-E3AA24805537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18EE0-66C4-4444-BE63-4F48BF075A78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93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1B3E-E804-49CD-8A8B-DBC1B6F15BF6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CC13-D1D5-4FF0-9BC3-0B3D416B5C13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84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E4EF-3378-4AD3-8335-350E0F25C3A7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E7075-C5EB-40F7-B7D4-CD95262F7548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917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3114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76145-794C-44C2-91DD-6CBECC34B36A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9692-0C6D-4EA5-8319-7D1691B8D4EA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637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AAAC9-09C1-4D7C-BB0D-8ECE0572CCE4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4ED3-19CA-4352-8520-81896502A447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932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34BD6-F9F1-4888-8597-97060BB00898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709B-1276-44F8-9127-AA0420568819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403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96856-7AF9-4D58-A3CF-40F3EE78EAC6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6AF0-4DE9-408F-BB36-67667674434D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280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6496C-FE1E-47FC-AD4D-53197E3CE932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B7FA-1993-40A2-9DE8-5A2598D43D5F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937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8972D-B061-4562-AA1D-645C759C9B57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68DB-F6D6-42C5-87AC-A19DA778911E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917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BB8B1-A40F-473A-9A34-DF246E2F6094}" type="datetimeFigureOut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E18C4-2D18-42C5-AF9D-895BED1E8E1C}" type="slidenum">
              <a:rPr lang="ru-RU">
                <a:solidFill>
                  <a:srgbClr val="D1634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937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00594F-4E00-4F2B-B463-9A1DC1E62F88}" type="datetimeFigureOut">
              <a:rPr lang="ru-RU">
                <a:solidFill>
                  <a:srgbClr val="D16349">
                    <a:lumMod val="5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01.04.2015</a:t>
            </a:fld>
            <a:endParaRPr lang="ru-RU">
              <a:solidFill>
                <a:srgbClr val="D16349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D16349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7DA22C-A3D4-4569-91D7-BD394DC1E3B3}" type="slidenum">
              <a:rPr lang="ru-RU">
                <a:solidFill>
                  <a:srgbClr val="D16349">
                    <a:lumMod val="5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D16349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3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924104"/>
          </a:solidFill>
          <a:latin typeface="+mj-lt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5F17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5F174A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5F174A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5F174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5F17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631146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631146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23850" y="-603250"/>
            <a:ext cx="8208963" cy="6624638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CC3399"/>
                </a:solidFill>
                <a:latin typeface="Times New Roman" pitchFamily="18" charset="0"/>
              </a:rPr>
              <a:t/>
            </a:r>
            <a:br>
              <a:rPr lang="ru-RU" altLang="ru-RU" sz="3600" b="1" smtClean="0">
                <a:solidFill>
                  <a:srgbClr val="CC3399"/>
                </a:solidFill>
                <a:latin typeface="Times New Roman" pitchFamily="18" charset="0"/>
              </a:rPr>
            </a:br>
            <a:r>
              <a:rPr lang="ru-RU" altLang="ru-RU" sz="3600" b="1" smtClean="0">
                <a:solidFill>
                  <a:srgbClr val="660066"/>
                </a:solidFill>
                <a:latin typeface="Times New Roman" pitchFamily="18" charset="0"/>
              </a:rPr>
              <a:t>Социализация обучающихся с интеллектуальными нарушениями через различные формы организации учебно-воспитательного процесса </a:t>
            </a:r>
            <a:br>
              <a:rPr lang="ru-RU" altLang="ru-RU" sz="3600" b="1" smtClean="0">
                <a:solidFill>
                  <a:srgbClr val="660066"/>
                </a:solidFill>
                <a:latin typeface="Times New Roman" pitchFamily="18" charset="0"/>
              </a:rPr>
            </a:br>
            <a:r>
              <a:rPr lang="ru-RU" altLang="ru-RU" sz="3600" b="1" smtClean="0">
                <a:solidFill>
                  <a:srgbClr val="660066"/>
                </a:solidFill>
                <a:latin typeface="Times New Roman" pitchFamily="18" charset="0"/>
              </a:rPr>
              <a:t>в условиях КГКСКОУ СКОШ 8 вида1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4437063"/>
            <a:ext cx="4608513" cy="2232025"/>
          </a:xfrm>
        </p:spPr>
        <p:txBody>
          <a:bodyPr/>
          <a:lstStyle/>
          <a:p>
            <a:pPr algn="r">
              <a:defRPr/>
            </a:pPr>
            <a:endParaRPr lang="ru-RU" sz="1800" dirty="0" smtClean="0"/>
          </a:p>
          <a:p>
            <a:pPr algn="r">
              <a:defRPr/>
            </a:pPr>
            <a:endParaRPr lang="ru-RU" sz="1800" dirty="0" smtClean="0"/>
          </a:p>
          <a:p>
            <a:pPr algn="just">
              <a:defRPr/>
            </a:pPr>
            <a:r>
              <a:rPr lang="ru-RU" sz="2000" b="1" dirty="0" smtClean="0">
                <a:solidFill>
                  <a:srgbClr val="CC3399"/>
                </a:solidFill>
              </a:rPr>
              <a:t>КГКСКОУ СКОШ 8 вида 1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CC3399"/>
                </a:solidFill>
              </a:rPr>
              <a:t>педагог-психолог 1 категории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CC3399"/>
                </a:solidFill>
              </a:rPr>
              <a:t>Березовская Наталья Евгеньевна</a:t>
            </a:r>
          </a:p>
        </p:txBody>
      </p:sp>
    </p:spTree>
    <p:extLst>
      <p:ext uri="{BB962C8B-B14F-4D97-AF65-F5344CB8AC3E}">
        <p14:creationId xmlns:p14="http://schemas.microsoft.com/office/powerpoint/2010/main" val="2430440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660066"/>
                </a:solidFill>
                <a:latin typeface="Times New Roman" pitchFamily="18" charset="0"/>
              </a:rPr>
              <a:t>Класс для детей с ТМНР</a:t>
            </a:r>
          </a:p>
        </p:txBody>
      </p:sp>
      <p:pic>
        <p:nvPicPr>
          <p:cNvPr id="12291" name="Picture 6" descr="http://go1.imgsmail.ru/imgpreview?key=163aaf1e432178d8&amp;mb=imgdb_preview_204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084763"/>
            <a:ext cx="2266950" cy="1600200"/>
          </a:xfrm>
          <a:noFill/>
        </p:spPr>
      </p:pic>
      <p:sp>
        <p:nvSpPr>
          <p:cNvPr id="12292" name="Прямоугольник 7"/>
          <p:cNvSpPr>
            <a:spLocks noChangeArrowheads="1"/>
          </p:cNvSpPr>
          <p:nvPr/>
        </p:nvSpPr>
        <p:spPr bwMode="auto">
          <a:xfrm>
            <a:off x="1476375" y="5013325"/>
            <a:ext cx="7056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Специальная индивидуальная программа развития (СИПР).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smtClean="0">
              <a:solidFill>
                <a:srgbClr val="660066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547813" y="3500438"/>
            <a:ext cx="6624637" cy="1152525"/>
          </a:xfrm>
          <a:prstGeom prst="downArrowCallou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найти ответы на вопросы «чему и как» обучать детей с ТМНР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294" name="Прямоугольник 10"/>
          <p:cNvSpPr>
            <a:spLocks noChangeArrowheads="1"/>
          </p:cNvSpPr>
          <p:nvPr/>
        </p:nvSpPr>
        <p:spPr bwMode="auto">
          <a:xfrm>
            <a:off x="1547813" y="1557338"/>
            <a:ext cx="66246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всестороннее динамическое изучения картины индивидуального развития </a:t>
            </a:r>
            <a:endParaRPr lang="ru-RU" altLang="ru-RU" sz="3200" b="1" smtClean="0">
              <a:solidFill>
                <a:srgbClr val="660066"/>
              </a:solidFill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14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altLang="ru-RU" b="1" smtClean="0">
                <a:solidFill>
                  <a:srgbClr val="660066"/>
                </a:solidFill>
                <a:latin typeface="Times New Roman" pitchFamily="18" charset="0"/>
              </a:rPr>
              <a:t>Структура СИПР</a:t>
            </a:r>
            <a:r>
              <a:rPr lang="ru-RU" altLang="ru-RU" smtClean="0">
                <a:latin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</a:rPr>
            </a:b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50825" y="0"/>
            <a:ext cx="8893175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b="1" smtClean="0"/>
              <a:t> </a:t>
            </a:r>
            <a:endParaRPr lang="ru-RU" altLang="ru-RU" b="1" smtClean="0"/>
          </a:p>
          <a:p>
            <a:r>
              <a:rPr lang="ru-RU" altLang="ru-RU" smtClean="0"/>
              <a:t>Индивидуальные сведения о ребёнке</a:t>
            </a:r>
          </a:p>
          <a:p>
            <a:r>
              <a:rPr lang="ru-RU" altLang="ru-RU" smtClean="0"/>
              <a:t>Структура СИПР</a:t>
            </a:r>
          </a:p>
          <a:p>
            <a:r>
              <a:rPr lang="ru-RU" altLang="ru-RU" smtClean="0"/>
              <a:t>Психолого-педагогическая характеристика</a:t>
            </a:r>
          </a:p>
          <a:p>
            <a:r>
              <a:rPr lang="ru-RU" altLang="ru-RU" smtClean="0"/>
              <a:t>Индивидуальный учебный план</a:t>
            </a:r>
          </a:p>
          <a:p>
            <a:r>
              <a:rPr lang="ru-RU" altLang="ru-RU" smtClean="0"/>
              <a:t>Условия реализации потребности в уходе и присмотре</a:t>
            </a:r>
          </a:p>
          <a:p>
            <a:r>
              <a:rPr lang="ru-RU" altLang="ru-RU" smtClean="0"/>
              <a:t>Содержание образования</a:t>
            </a:r>
          </a:p>
          <a:p>
            <a:r>
              <a:rPr lang="ru-RU" altLang="ru-RU" smtClean="0"/>
              <a:t>6.1. Базовые учебные действия</a:t>
            </a:r>
          </a:p>
          <a:p>
            <a:r>
              <a:rPr lang="ru-RU" altLang="ru-RU" smtClean="0"/>
              <a:t>6.2. Содержание учебных предметов и коррекционных занятий</a:t>
            </a:r>
          </a:p>
          <a:p>
            <a:r>
              <a:rPr lang="ru-RU" altLang="ru-RU" smtClean="0"/>
              <a:t>6.3. Нравственное 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val="3765388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95288" y="692150"/>
            <a:ext cx="8748712" cy="5976938"/>
          </a:xfrm>
        </p:spPr>
        <p:txBody>
          <a:bodyPr/>
          <a:lstStyle/>
          <a:p>
            <a:r>
              <a:rPr lang="ru-RU" altLang="ru-RU" smtClean="0"/>
              <a:t>6.4. Воспитание  экологической культуры, здорового и безопасного образа жизни</a:t>
            </a:r>
          </a:p>
          <a:p>
            <a:r>
              <a:rPr lang="en-US" altLang="ru-RU" smtClean="0"/>
              <a:t>6.5. </a:t>
            </a:r>
            <a:r>
              <a:rPr lang="ru-RU" altLang="ru-RU" smtClean="0"/>
              <a:t>Внеурочная деятельность</a:t>
            </a:r>
          </a:p>
          <a:p>
            <a:r>
              <a:rPr lang="ru-RU" altLang="ru-RU" smtClean="0"/>
              <a:t>Специалисты, участвующие в реализации СИПР</a:t>
            </a:r>
          </a:p>
          <a:p>
            <a:r>
              <a:rPr lang="ru-RU" altLang="ru-RU" smtClean="0"/>
              <a:t>Программа сотрудничества с семьей</a:t>
            </a:r>
          </a:p>
          <a:p>
            <a:r>
              <a:rPr lang="ru-RU" altLang="ru-RU" smtClean="0"/>
              <a:t>Перечень необходимых технических средств и дидактических материалов </a:t>
            </a:r>
          </a:p>
          <a:p>
            <a:r>
              <a:rPr lang="ru-RU" altLang="ru-RU" smtClean="0"/>
              <a:t>Средства мониторинга и оценки динамики обучения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35895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2016125"/>
          </a:xfrm>
        </p:spPr>
        <p:txBody>
          <a:bodyPr/>
          <a:lstStyle/>
          <a:p>
            <a:r>
              <a:rPr lang="ru-RU" altLang="ru-RU" b="1" smtClean="0">
                <a:solidFill>
                  <a:srgbClr val="660066"/>
                </a:solidFill>
                <a:latin typeface="Times New Roman" pitchFamily="18" charset="0"/>
              </a:rPr>
              <a:t>Удовлетворение ООП обучающихся с ТМНР обеспечивается: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5363" name="Содержимое 15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ru-RU" altLang="ru-RU" smtClean="0">
                <a:solidFill>
                  <a:srgbClr val="660066"/>
                </a:solidFill>
              </a:rPr>
              <a:t>Изменение содержания образования</a:t>
            </a:r>
          </a:p>
          <a:p>
            <a:r>
              <a:rPr lang="ru-RU" altLang="ru-RU" smtClean="0">
                <a:solidFill>
                  <a:srgbClr val="660066"/>
                </a:solidFill>
              </a:rPr>
              <a:t>Использование специфических методов и средств обучения</a:t>
            </a:r>
          </a:p>
          <a:p>
            <a:r>
              <a:rPr lang="ru-RU" altLang="ru-RU" smtClean="0">
                <a:solidFill>
                  <a:srgbClr val="660066"/>
                </a:solidFill>
              </a:rPr>
              <a:t>Организация обучения в разновозрастных классах (группах)</a:t>
            </a:r>
          </a:p>
          <a:p>
            <a:r>
              <a:rPr lang="ru-RU" altLang="ru-RU" smtClean="0">
                <a:solidFill>
                  <a:srgbClr val="660066"/>
                </a:solidFill>
              </a:rPr>
              <a:t>Дифференцированное, "пошаговое"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2769109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362950" cy="5545138"/>
          </a:xfrm>
        </p:spPr>
        <p:txBody>
          <a:bodyPr/>
          <a:lstStyle/>
          <a:p>
            <a:endParaRPr lang="ru-RU" altLang="ru-RU" smtClean="0">
              <a:solidFill>
                <a:srgbClr val="660066"/>
              </a:solidFill>
            </a:endParaRPr>
          </a:p>
          <a:p>
            <a:r>
              <a:rPr lang="ru-RU" altLang="ru-RU" smtClean="0">
                <a:solidFill>
                  <a:srgbClr val="660066"/>
                </a:solidFill>
              </a:rPr>
              <a:t>Обязательная индивидуализация обучения</a:t>
            </a:r>
          </a:p>
          <a:p>
            <a:r>
              <a:rPr lang="ru-RU" altLang="ru-RU" smtClean="0">
                <a:solidFill>
                  <a:srgbClr val="660066"/>
                </a:solidFill>
              </a:rPr>
              <a:t>Создание оптимальных путей развития</a:t>
            </a:r>
          </a:p>
          <a:p>
            <a:r>
              <a:rPr lang="ru-RU" altLang="ru-RU" smtClean="0">
                <a:solidFill>
                  <a:srgbClr val="660066"/>
                </a:solidFill>
              </a:rPr>
              <a:t>Дозированное расширение образовательного пространства внутри организации и за ее пределами</a:t>
            </a:r>
          </a:p>
          <a:p>
            <a:r>
              <a:rPr lang="ru-RU" altLang="ru-RU" smtClean="0">
                <a:solidFill>
                  <a:srgbClr val="660066"/>
                </a:solidFill>
              </a:rPr>
              <a:t>Организация взаимодействия специалистов и семьи обучающегося, обеспечивающая особую организацию всей жизни ребенка (в условиях организации и дома)</a:t>
            </a:r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22325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5"/>
          <p:cNvSpPr>
            <a:spLocks noGrp="1"/>
          </p:cNvSpPr>
          <p:nvPr>
            <p:ph type="title"/>
          </p:nvPr>
        </p:nvSpPr>
        <p:spPr>
          <a:xfrm>
            <a:off x="0" y="2708275"/>
            <a:ext cx="8291513" cy="2435225"/>
          </a:xfrm>
        </p:spPr>
        <p:txBody>
          <a:bodyPr/>
          <a:lstStyle/>
          <a:p>
            <a:pPr algn="r"/>
            <a:r>
              <a:rPr lang="ru-RU" altLang="ru-RU" b="1" smtClean="0">
                <a:solidFill>
                  <a:srgbClr val="FF3399"/>
                </a:solidFill>
                <a:latin typeface="Times New Roman" pitchFamily="18" charset="0"/>
              </a:rPr>
              <a:t>Уча других, мы учимся сами</a:t>
            </a:r>
            <a:br>
              <a:rPr lang="ru-RU" altLang="ru-RU" b="1" smtClean="0">
                <a:solidFill>
                  <a:srgbClr val="FF3399"/>
                </a:solidFill>
                <a:latin typeface="Times New Roman" pitchFamily="18" charset="0"/>
              </a:rPr>
            </a:br>
            <a:r>
              <a:rPr lang="ru-RU" altLang="ru-RU" b="1" smtClean="0">
                <a:solidFill>
                  <a:srgbClr val="FF3399"/>
                </a:solidFill>
                <a:latin typeface="Times New Roman" pitchFamily="18" charset="0"/>
              </a:rPr>
              <a:t>Сенека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17411" name="Содержимое 9" descr="2014-01-30 11.18.18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3644900"/>
            <a:ext cx="4038600" cy="3028950"/>
          </a:xfrm>
        </p:spPr>
      </p:pic>
      <p:pic>
        <p:nvPicPr>
          <p:cNvPr id="17412" name="Picture 2" descr="C:\Users\пк\Desktop\P11424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260350"/>
            <a:ext cx="3768725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33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395288" y="476250"/>
            <a:ext cx="6913562" cy="60483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smtClean="0"/>
              <a:t>Социализация личности </a:t>
            </a:r>
            <a:r>
              <a:rPr lang="ru-RU" altLang="ru-RU" smtClean="0"/>
              <a:t>–</a:t>
            </a:r>
          </a:p>
          <a:p>
            <a:pPr algn="ctr"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 процесс взаимодействия человека и общества, развитие человека на протяжении всей его жизни во взаимодействии с окружающей средой, предполагающее усвоение социальных норм и культурных ценностей того общества, к которому он принадлежит. </a:t>
            </a:r>
          </a:p>
        </p:txBody>
      </p:sp>
      <p:pic>
        <p:nvPicPr>
          <p:cNvPr id="4099" name="Picture 5" descr="http://materinstvo.ru/skins/default/public/images/articles/s6922_1299326768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125" y="4221163"/>
            <a:ext cx="22764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320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2867025"/>
          </a:xfrm>
        </p:spPr>
        <p:txBody>
          <a:bodyPr/>
          <a:lstStyle/>
          <a:p>
            <a: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  <a:t>ФГОС  обучающихся с умственной отсталостью (интеллектуальными нарушениями) </a:t>
            </a:r>
            <a:b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altLang="ru-RU" sz="40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50825" y="2924175"/>
            <a:ext cx="6049963" cy="39338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 развитие личности в</a:t>
            </a:r>
          </a:p>
          <a:p>
            <a:pPr>
              <a:buFontTx/>
              <a:buNone/>
            </a:pPr>
            <a:r>
              <a:rPr lang="ru-RU" altLang="ru-RU" smtClean="0"/>
              <a:t> соответствии с требованиями </a:t>
            </a:r>
          </a:p>
          <a:p>
            <a:pPr>
              <a:buFontTx/>
              <a:buNone/>
            </a:pPr>
            <a:r>
              <a:rPr lang="ru-RU" altLang="ru-RU" smtClean="0"/>
              <a:t>современного общества, </a:t>
            </a:r>
          </a:p>
          <a:p>
            <a:pPr>
              <a:buFontTx/>
              <a:buNone/>
            </a:pPr>
            <a:r>
              <a:rPr lang="ru-RU" altLang="ru-RU" smtClean="0"/>
              <a:t>обеспечивающими возможность </a:t>
            </a:r>
          </a:p>
          <a:p>
            <a:pPr>
              <a:buFontTx/>
              <a:buNone/>
            </a:pPr>
            <a:r>
              <a:rPr lang="ru-RU" altLang="ru-RU" smtClean="0"/>
              <a:t>ее успешной социализации.</a:t>
            </a:r>
          </a:p>
          <a:p>
            <a:endParaRPr lang="ru-RU" altLang="ru-RU" smtClean="0"/>
          </a:p>
        </p:txBody>
      </p:sp>
      <p:pic>
        <p:nvPicPr>
          <p:cNvPr id="5124" name="Picture 2" descr="http://hochurebenka.net/_pu/4/1671617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3716338"/>
            <a:ext cx="2882900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210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562"/>
          </a:xfrm>
        </p:spPr>
        <p:txBody>
          <a:bodyPr/>
          <a:lstStyle/>
          <a:p>
            <a: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  <a:t>Социализация обучающихся с умственной отсталостью (интеллектуальными нарушениями)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3213100"/>
            <a:ext cx="8229600" cy="2913063"/>
          </a:xfrm>
        </p:spPr>
        <p:txBody>
          <a:bodyPr/>
          <a:lstStyle/>
          <a:p>
            <a:r>
              <a:rPr lang="ru-RU" altLang="ru-RU" sz="3600" smtClean="0"/>
              <a:t>интегрированное обучение</a:t>
            </a:r>
          </a:p>
          <a:p>
            <a:r>
              <a:rPr lang="ru-RU" altLang="ru-RU" sz="3600" smtClean="0"/>
              <a:t>психолого-педагогическое сопровождение обучающихся на дому</a:t>
            </a:r>
          </a:p>
          <a:p>
            <a:r>
              <a:rPr lang="ru-RU" altLang="ru-RU" sz="3600" smtClean="0"/>
              <a:t>открытие класса для детей с ТМНР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89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323850" y="333375"/>
            <a:ext cx="8424863" cy="6048375"/>
          </a:xfrm>
        </p:spPr>
        <p:txBody>
          <a:bodyPr/>
          <a:lstStyle/>
          <a:p>
            <a:r>
              <a:rPr lang="ru-RU" altLang="ru-RU" b="1" smtClean="0"/>
              <a:t>Принцип социального взаимодействия (</a:t>
            </a:r>
            <a:r>
              <a:rPr lang="ru-RU" altLang="ru-RU" smtClean="0"/>
              <a:t>активного включения всех участников образовательного процесса).</a:t>
            </a:r>
          </a:p>
          <a:p>
            <a:r>
              <a:rPr lang="ru-RU" altLang="ru-RU" b="1" smtClean="0"/>
              <a:t>Принцип междисциплинарного подхода </a:t>
            </a:r>
            <a:r>
              <a:rPr lang="ru-RU" altLang="ru-RU" smtClean="0"/>
              <a:t>(взаимодействие педагогов, учителя обучения на дому, классного руководителя, учителя-логопеда, педагога-психолога).</a:t>
            </a:r>
          </a:p>
          <a:p>
            <a:r>
              <a:rPr lang="ru-RU" altLang="ru-RU" b="1" smtClean="0"/>
              <a:t>Принцип семейно-ориентированного сопровождения </a:t>
            </a:r>
            <a:r>
              <a:rPr lang="ru-RU" altLang="ru-RU" smtClean="0"/>
              <a:t>(участие родителей в социализации и образовательной адаптации ребенка, их партнерское взаимодействие со специалистами).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92518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425575"/>
          </a:xfrm>
        </p:spPr>
        <p:txBody>
          <a:bodyPr/>
          <a:lstStyle/>
          <a:p>
            <a: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  <a:t>Интегрированное обучение позволяет ребенку:</a:t>
            </a:r>
            <a:b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altLang="ru-RU" sz="40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ru-RU" altLang="ru-RU" sz="3600" i="1" smtClean="0"/>
              <a:t>накопить полезный социальный опыт, научиться общаться с окружающими людьми в реальных, обычных условиях;</a:t>
            </a:r>
            <a:endParaRPr lang="ru-RU" altLang="ru-RU" sz="3600" smtClean="0"/>
          </a:p>
          <a:p>
            <a:r>
              <a:rPr lang="ru-RU" altLang="ru-RU" sz="3600" i="1" smtClean="0"/>
              <a:t>найти свое место в социуме, несмотря на нарушения в развитии;</a:t>
            </a:r>
            <a:endParaRPr lang="ru-RU" altLang="ru-RU" sz="3600" smtClean="0"/>
          </a:p>
          <a:p>
            <a:r>
              <a:rPr lang="ru-RU" altLang="ru-RU" sz="3600" i="1" smtClean="0"/>
              <a:t>не чувствовать себя изгоем, неполноценным человеком.</a:t>
            </a:r>
            <a:endParaRPr lang="ru-RU" altLang="ru-RU" sz="3600" smtClean="0"/>
          </a:p>
          <a:p>
            <a:pPr>
              <a:buFontTx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89842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713788" cy="1655762"/>
          </a:xfrm>
        </p:spPr>
        <p:txBody>
          <a:bodyPr/>
          <a:lstStyle/>
          <a:p>
            <a: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  <a:t>Психолого-педагогическое сопровождение обучающихся</a:t>
            </a:r>
            <a:b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</a:br>
            <a: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  <a:t> на дому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750" y="1773238"/>
            <a:ext cx="8229600" cy="5084762"/>
          </a:xfrm>
        </p:spPr>
        <p:txBody>
          <a:bodyPr/>
          <a:lstStyle/>
          <a:p>
            <a:r>
              <a:rPr lang="ru-RU" altLang="ru-RU" smtClean="0"/>
              <a:t>педагог-психолог</a:t>
            </a:r>
          </a:p>
          <a:p>
            <a:r>
              <a:rPr lang="ru-RU" altLang="ru-RU" smtClean="0"/>
              <a:t>учитель-логопед </a:t>
            </a:r>
          </a:p>
          <a:p>
            <a:r>
              <a:rPr lang="ru-RU" altLang="ru-RU" smtClean="0"/>
              <a:t>учитель-дефектолог             </a:t>
            </a:r>
          </a:p>
          <a:p>
            <a:r>
              <a:rPr lang="ru-RU" altLang="ru-RU" smtClean="0"/>
              <a:t> учитель ЛФК</a:t>
            </a:r>
          </a:p>
          <a:p>
            <a:r>
              <a:rPr lang="ru-RU" altLang="ru-RU" smtClean="0"/>
              <a:t> педагог ДО </a:t>
            </a:r>
          </a:p>
          <a:p>
            <a:pPr algn="ctr">
              <a:buFontTx/>
              <a:buNone/>
            </a:pPr>
            <a:r>
              <a:rPr lang="ru-RU" altLang="ru-RU" sz="3600" smtClean="0"/>
              <a:t>Занятия</a:t>
            </a:r>
          </a:p>
          <a:p>
            <a:pPr algn="ctr">
              <a:buFontTx/>
              <a:buNone/>
            </a:pPr>
            <a:endParaRPr lang="ru-RU" altLang="ru-RU" sz="3600" smtClean="0"/>
          </a:p>
          <a:p>
            <a:pPr>
              <a:buFontTx/>
              <a:buNone/>
            </a:pPr>
            <a:r>
              <a:rPr lang="ru-RU" altLang="ru-RU" sz="3600" smtClean="0"/>
              <a:t>индивидуальные                    групповые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43213" y="5445125"/>
            <a:ext cx="865187" cy="6477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625" y="5373688"/>
            <a:ext cx="935038" cy="6477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2" name="Picture 8" descr="http://d1.dvinainform.ru/data/files/90/40/000040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2060575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461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228725"/>
          </a:xfrm>
        </p:spPr>
        <p:txBody>
          <a:bodyPr/>
          <a:lstStyle/>
          <a:p>
            <a: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  <a:t>Задачи</a:t>
            </a:r>
            <a:b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</a:br>
            <a:r>
              <a:rPr lang="ru-RU" altLang="ru-RU" sz="4000" b="1" smtClean="0">
                <a:solidFill>
                  <a:srgbClr val="660066"/>
                </a:solidFill>
                <a:latin typeface="Times New Roman" pitchFamily="18" charset="0"/>
              </a:rPr>
              <a:t>психолого-педагогического сопровождения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95288" y="1600200"/>
            <a:ext cx="8748712" cy="4525963"/>
          </a:xfrm>
        </p:spPr>
        <p:txBody>
          <a:bodyPr/>
          <a:lstStyle/>
          <a:p>
            <a:r>
              <a:rPr lang="ru-RU" altLang="ru-RU" sz="2800" smtClean="0"/>
              <a:t>расширение социальных контактов</a:t>
            </a:r>
          </a:p>
          <a:p>
            <a:r>
              <a:rPr lang="ru-RU" altLang="ru-RU" sz="2800" smtClean="0"/>
              <a:t>формирование самостоятельности, ответственности, произвольности в поведении и деятельности</a:t>
            </a:r>
          </a:p>
          <a:p>
            <a:r>
              <a:rPr lang="ru-RU" altLang="ru-RU" sz="2800" smtClean="0"/>
              <a:t>преодоление отчужденности и формирование коммуникативных навыков</a:t>
            </a:r>
          </a:p>
          <a:p>
            <a:r>
              <a:rPr lang="ru-RU" altLang="ru-RU" sz="2800" smtClean="0"/>
              <a:t>коррекция самооценки</a:t>
            </a:r>
          </a:p>
          <a:p>
            <a:r>
              <a:rPr lang="ru-RU" altLang="ru-RU" sz="2800" smtClean="0"/>
              <a:t>развитие психических функций</a:t>
            </a:r>
          </a:p>
          <a:p>
            <a:r>
              <a:rPr lang="ru-RU" altLang="ru-RU" sz="2800" smtClean="0"/>
              <a:t>развитие двигательной сферы</a:t>
            </a:r>
          </a:p>
          <a:p>
            <a:r>
              <a:rPr lang="ru-RU" altLang="ru-RU" sz="2800" smtClean="0"/>
              <a:t>преодоление пассивности</a:t>
            </a:r>
          </a:p>
          <a:p>
            <a:r>
              <a:rPr lang="ru-RU" altLang="ru-RU" sz="2800" smtClean="0"/>
              <a:t>коррекция эмоционально-волевой сферы и т.д.</a:t>
            </a:r>
          </a:p>
          <a:p>
            <a:endParaRPr lang="ru-RU" altLang="ru-RU" sz="2800" smtClean="0"/>
          </a:p>
        </p:txBody>
      </p:sp>
    </p:spTree>
    <p:extLst>
      <p:ext uri="{BB962C8B-B14F-4D97-AF65-F5344CB8AC3E}">
        <p14:creationId xmlns:p14="http://schemas.microsoft.com/office/powerpoint/2010/main" val="2689142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ru-RU" altLang="ru-RU" b="1" smtClean="0">
                <a:solidFill>
                  <a:srgbClr val="660066"/>
                </a:solidFill>
                <a:latin typeface="Times New Roman" pitchFamily="18" charset="0"/>
              </a:rPr>
              <a:t>Сотрудничество с семьей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0825" y="1125538"/>
            <a:ext cx="6553200" cy="5543550"/>
          </a:xfrm>
        </p:spPr>
        <p:txBody>
          <a:bodyPr/>
          <a:lstStyle/>
          <a:p>
            <a:r>
              <a:rPr lang="ru-RU" altLang="ru-RU" smtClean="0"/>
              <a:t>психологическая поддержка семьи, воспитывающей ребенка</a:t>
            </a:r>
          </a:p>
          <a:p>
            <a:r>
              <a:rPr lang="ru-RU" altLang="ru-RU" smtClean="0"/>
              <a:t>повышение осведомленности родителей об особенностях развития и специфических образовательных потребностях ребенка</a:t>
            </a:r>
          </a:p>
          <a:p>
            <a:r>
              <a:rPr lang="ru-RU" altLang="ru-RU" smtClean="0"/>
              <a:t>обеспечение единства </a:t>
            </a:r>
          </a:p>
          <a:p>
            <a:pPr>
              <a:buFontTx/>
              <a:buNone/>
            </a:pPr>
            <a:r>
              <a:rPr lang="ru-RU" altLang="ru-RU" smtClean="0"/>
              <a:t>   требований к обучающемуся в семье и в школе</a:t>
            </a:r>
          </a:p>
        </p:txBody>
      </p:sp>
      <p:pic>
        <p:nvPicPr>
          <p:cNvPr id="11268" name="Picture 10" descr="http://www.gazetateploe.ru/wp-content/uploads/2014/04/%D1%81%D0%B5%D0%BC%D1%8C%D1%8F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4252913"/>
            <a:ext cx="2916237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297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2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1_Тема2</vt:lpstr>
      <vt:lpstr> Социализация обучающихся с интеллектуальными нарушениями через различные формы организации учебно-воспитательного процесса  в условиях КГКСКОУ СКОШ 8 вида1</vt:lpstr>
      <vt:lpstr>Презентация PowerPoint</vt:lpstr>
      <vt:lpstr>ФГОС  обучающихся с умственной отсталостью (интеллектуальными нарушениями)  </vt:lpstr>
      <vt:lpstr>Социализация обучающихся с умственной отсталостью (интеллектуальными нарушениями) </vt:lpstr>
      <vt:lpstr>Презентация PowerPoint</vt:lpstr>
      <vt:lpstr>Интегрированное обучение позволяет ребенку: </vt:lpstr>
      <vt:lpstr>Психолого-педагогическое сопровождение обучающихся  на дому </vt:lpstr>
      <vt:lpstr>Задачи психолого-педагогического сопровождения</vt:lpstr>
      <vt:lpstr>Сотрудничество с семьей</vt:lpstr>
      <vt:lpstr>Класс для детей с ТМНР</vt:lpstr>
      <vt:lpstr>Структура СИПР </vt:lpstr>
      <vt:lpstr>Презентация PowerPoint</vt:lpstr>
      <vt:lpstr>Удовлетворение ООП обучающихся с ТМНР обеспечивается: </vt:lpstr>
      <vt:lpstr>Презентация PowerPoint</vt:lpstr>
      <vt:lpstr>Уча других, мы учимся сами Сенека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Социализация обучающихся с интеллектуальными нарушениями через различные формы организации учебно-воспитательного процесса  в условиях КГКСКОУ СКОШ 8 вида1</dc:title>
  <dc:creator>user</dc:creator>
  <cp:lastModifiedBy>user</cp:lastModifiedBy>
  <cp:revision>1</cp:revision>
  <dcterms:created xsi:type="dcterms:W3CDTF">2015-04-01T11:11:38Z</dcterms:created>
  <dcterms:modified xsi:type="dcterms:W3CDTF">2015-04-01T11:12:11Z</dcterms:modified>
</cp:coreProperties>
</file>