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DC04F9E9-A99A-49E6-A248-BDADF45CF7F1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16A51A86-6573-45DE-A7F8-2373E3356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6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2164D0B2-6FE2-4EC8-90F0-5E8DE6CE3940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64B01662-1D24-4EFF-A388-2D8E1FB91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0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54DA3477-6565-494B-A240-E9AEC2DA3B68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B4371F2B-F8D2-4C9B-B0D7-A5E246876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00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E406CDC9-A51F-454F-9BA7-A161CE4FB3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0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07671B42-618B-4956-BC8E-3EC6E226E2BC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147A2B46-D0D3-4856-8975-B79F1A1ED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2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9DA2620A-9C7E-426C-B0BC-53AA473259A6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BF87BDFA-F74E-4AC6-A333-3BE319622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2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84AF87E8-5ED3-4314-A461-F76451301B94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B91EF453-6E73-427F-8C22-9A9141583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2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EF89085E-AF90-4000-9691-078DB187BB7E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F60FCCDB-C628-4F05-BF76-8D20F43F1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7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13D2DE38-97E0-4EAD-BD49-F4873C863A14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344B9BA6-62A2-4EEE-824E-DBFC30881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DFD54D31-26B3-4E27-AE84-67DFD088E061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48688622-C693-4DDB-83A8-FD0FE9375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3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887EA424-5689-4587-A5EB-AAB504CF4B43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F888C4DA-3F53-4979-9C8D-EAAD45B2F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97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26B768A2-323D-414D-9EE9-103DEFEA84C6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</a:defRPr>
            </a:lvl1pPr>
            <a:extLst/>
          </a:lstStyle>
          <a:p>
            <a:pPr>
              <a:defRPr/>
            </a:pPr>
            <a:fld id="{4B61AB79-924A-463B-98FB-F36871C0D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67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5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E7DEC9">
                    <a:shade val="50000"/>
                    <a:satMod val="200000"/>
                  </a:srgbClr>
                </a:solidFill>
                <a:latin typeface="Corbel"/>
              </a:defRPr>
            </a:lvl1pPr>
            <a:extLst/>
          </a:lstStyle>
          <a:p>
            <a:pPr>
              <a:defRPr/>
            </a:pPr>
            <a:fld id="{BC4EA039-17EA-4394-851A-5A3A03EC87C3}" type="datetimeFigureOut">
              <a:rPr lang="ru-RU">
                <a:cs typeface="Arial" charset="0"/>
              </a:rPr>
              <a:pPr>
                <a:defRPr/>
              </a:pPr>
              <a:t>01.04.2015</a:t>
            </a:fld>
            <a:endParaRPr lang="ru-RU">
              <a:cs typeface="Arial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Corbel"/>
              </a:defRPr>
            </a:lvl1pPr>
            <a:extLst/>
          </a:lstStyle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Corbel"/>
              </a:defRPr>
            </a:lvl1pPr>
            <a:extLst/>
          </a:lstStyle>
          <a:p>
            <a:pPr>
              <a:defRPr/>
            </a:pPr>
            <a:fld id="{2B83BCDC-0012-4265-A244-5C41EAE1EE69}" type="slidenum">
              <a:rPr lang="ru-RU">
                <a:cs typeface="Arial" charset="0"/>
              </a:rPr>
              <a:pPr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8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ъект 2"/>
          <p:cNvSpPr>
            <a:spLocks noGrp="1"/>
          </p:cNvSpPr>
          <p:nvPr>
            <p:ph idx="1"/>
          </p:nvPr>
        </p:nvSpPr>
        <p:spPr>
          <a:xfrm>
            <a:off x="1435100" y="404813"/>
            <a:ext cx="7499350" cy="5843587"/>
          </a:xfrm>
        </p:spPr>
        <p:txBody>
          <a:bodyPr/>
          <a:lstStyle/>
          <a:p>
            <a:pPr marL="80963" indent="0" algn="ctr">
              <a:buFont typeface="Wingdings 2" pitchFamily="18" charset="2"/>
              <a:buNone/>
            </a:pPr>
            <a:endParaRPr lang="ru-RU" altLang="ru-RU" b="1" i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marL="80963" indent="0" algn="ctr">
              <a:buFont typeface="Wingdings 2" pitchFamily="18" charset="2"/>
              <a:buNone/>
            </a:pPr>
            <a:r>
              <a:rPr lang="ru-RU" altLang="ru-RU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Условия получения образования обучающимися с  умеренной, </a:t>
            </a:r>
            <a:r>
              <a:rPr lang="ru-RU" altLang="ru-RU" b="1" i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тяжелой</a:t>
            </a:r>
            <a:r>
              <a:rPr lang="ru-RU" altLang="ru-RU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, глубокой умственной отсталостью и множественными </a:t>
            </a:r>
            <a:r>
              <a:rPr lang="ru-RU" altLang="ru-RU" b="1" i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тяжелыми</a:t>
            </a:r>
            <a:r>
              <a:rPr lang="ru-RU" altLang="ru-RU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нарушениями развития в условиях ФГОС ОВЗ</a:t>
            </a:r>
          </a:p>
          <a:p>
            <a:pPr marL="80963" indent="0" algn="ctr">
              <a:buFont typeface="Wingdings 2" pitchFamily="18" charset="2"/>
              <a:buNone/>
            </a:pPr>
            <a:endParaRPr lang="ru-RU" altLang="ru-RU" b="1" i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 marL="80963" indent="0" algn="r">
              <a:buFont typeface="Wingdings 2" pitchFamily="18" charset="2"/>
              <a:buNone/>
            </a:pPr>
            <a:r>
              <a:rPr lang="ru-RU" altLang="ru-RU" sz="2400" i="1" dirty="0" smtClean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Бородкина Марина Григорьевна</a:t>
            </a:r>
          </a:p>
          <a:p>
            <a:pPr marL="80963" indent="0" algn="r">
              <a:buFont typeface="Wingdings 2" pitchFamily="18" charset="2"/>
              <a:buNone/>
            </a:pPr>
            <a:r>
              <a:rPr lang="ru-RU" altLang="ru-RU" sz="2400" i="1" dirty="0" err="1" smtClean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Зам.директора</a:t>
            </a:r>
            <a:r>
              <a:rPr lang="ru-RU" altLang="ru-RU" sz="2400" i="1" dirty="0" smtClean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по УВР</a:t>
            </a:r>
          </a:p>
          <a:p>
            <a:pPr marL="80963" indent="0" algn="r">
              <a:buFont typeface="Wingdings 2" pitchFamily="18" charset="2"/>
              <a:buNone/>
            </a:pPr>
            <a:r>
              <a:rPr lang="ru-RU" altLang="ru-RU" sz="2400" i="1" dirty="0" smtClean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КГКСКОУ СКОШ 8 вида 1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238" y="404813"/>
            <a:ext cx="7497762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Определение границ образовательного пространства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963" indent="0" algn="ctr">
              <a:buFont typeface="Wingdings 2" pitchFamily="18" charset="2"/>
              <a:buNone/>
            </a:pPr>
            <a:endParaRPr lang="ru-RU" altLang="ru-RU" smtClean="0"/>
          </a:p>
          <a:p>
            <a:pPr marL="80963" indent="0" algn="ctr">
              <a:buFont typeface="Wingdings 2" pitchFamily="18" charset="2"/>
              <a:buNone/>
            </a:pPr>
            <a:r>
              <a:rPr lang="ru-RU" altLang="ru-RU" smtClean="0"/>
              <a:t> 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Предполагает учет потребности в максимальном расширении образовательного пространства за пределы образовательного учреждения</a:t>
            </a:r>
          </a:p>
          <a:p>
            <a:pPr marL="80963" indent="0" algn="ctr">
              <a:buFont typeface="Wingdings 2" pitchFamily="18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9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149725"/>
            <a:ext cx="4608512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Продолжительность образования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продолжительность – 11 лет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вариант: в классах с 1 по 11 (по одному году обучения в каждом);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вариант: разновозрастные классы, рассчитанные на 3 года обучения: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 ступень – от 7 до 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лет,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II ступень – от 10 до 12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лет,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ступень – от 13 до 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лет,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IV ступень – от 16 до 18 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49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07377">
            <a:off x="6986588" y="5173663"/>
            <a:ext cx="2112962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77117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Продолжительность учебного года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ступень (7-9 лет) – 33 недели, в течение года устанавливаются дополнительные недельные каникулы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– 4 ступени (10-18 лет) – 34 недели</a:t>
            </a:r>
          </a:p>
          <a:p>
            <a:pPr marL="82296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Продолжительность каникул: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течение учебного года – не менее 30 календарных дней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летние каникулы – не менее 8 недель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476250"/>
            <a:ext cx="7499350" cy="5772150"/>
          </a:xfrm>
        </p:spPr>
        <p:txBody>
          <a:bodyPr>
            <a:normAutofit/>
          </a:bodyPr>
          <a:lstStyle/>
          <a:p>
            <a:pPr marL="82296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Адаптированная основная образовательная программа общего образования умственно отсталых обучающихся во 2-ом варианте может включать как один, так и несколько учебных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планов.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5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620713"/>
            <a:ext cx="7499350" cy="5627687"/>
          </a:xfrm>
        </p:spPr>
        <p:txBody>
          <a:bodyPr>
            <a:normAutofit fontScale="850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СИПР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пециальная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индивидуальная программа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разрабатываемая образовательной организацией на основе адаптированной основной образовательной программы, включает индивидуальный учебный план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ИУП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который устанавливает предметные области, предметы и коррекционные курсы, соответствующие особым образовательным возможностям и потребностям конкретного обучающегося.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объём нагрузки, включенной в индивидуальные учебные планы не может превышать объем, предусмотренный учебным планом.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5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2636838"/>
            <a:ext cx="7499350" cy="3960812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Формы организации образовательного процесса, чередование учебной и внеурочной деятельности в рамках реализации адаптированной основной образовательной программы общего образования умственно отсталых обучающихся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также определяет образовательная организация.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5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Примерный  учебный  план</a:t>
            </a:r>
          </a:p>
        </p:txBody>
      </p:sp>
      <p:sp>
        <p:nvSpPr>
          <p:cNvPr id="1300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963" indent="0" algn="ctr">
              <a:buFont typeface="Wingdings 2" pitchFamily="18" charset="2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включает две части:</a:t>
            </a:r>
          </a:p>
          <a:p>
            <a:pPr marL="80963" indent="0" algn="ctr">
              <a:buFont typeface="Wingdings 2" pitchFamily="18" charset="2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I –обязательная часть, включающая семь образовательных областей, представленных одиннадцатью учебными предметами</a:t>
            </a:r>
          </a:p>
          <a:p>
            <a:pPr marL="80963" indent="0" algn="ctr">
              <a:buFont typeface="Wingdings 2" pitchFamily="18" charset="2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II–часть, формируемая участниками образовательного процесса, включающая коррекционные занятия и внеурочные мероприятия </a:t>
            </a:r>
          </a:p>
        </p:txBody>
      </p:sp>
    </p:spTree>
    <p:extLst>
      <p:ext uri="{BB962C8B-B14F-4D97-AF65-F5344CB8AC3E}">
        <p14:creationId xmlns:p14="http://schemas.microsoft.com/office/powerpoint/2010/main" val="35061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6429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Сравнительная характеристика учебных планов 1 и 2 варианты</a:t>
            </a:r>
            <a:endParaRPr lang="ru-RU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714375"/>
          <a:ext cx="8505824" cy="604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456"/>
                <a:gridCol w="2126456"/>
                <a:gridCol w="2126456"/>
                <a:gridCol w="2126456"/>
              </a:tblGrid>
              <a:tr h="64011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Образовательные области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вариант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</a:tr>
              <a:tr h="37086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1-4 классы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5-11 классы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1-4 ступени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</a:tr>
              <a:tr h="9144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Язык и речевая практика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Устная речь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Общение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</a:tr>
              <a:tr h="64011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Математические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представления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</a:tr>
              <a:tr h="9144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Естествознание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Окружающий мир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Природоведение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Естествознание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Окружающий природный мир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</a:tr>
              <a:tr h="256045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____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Основы социальной жизни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 Отечества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 и культура родного края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Обществоведение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Этика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2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500" y="428625"/>
          <a:ext cx="8362952" cy="4181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738"/>
                <a:gridCol w="2090738"/>
                <a:gridCol w="2090738"/>
                <a:gridCol w="2090738"/>
              </a:tblGrid>
              <a:tr h="5182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Образовательные области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вариант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/>
                </a:tc>
              </a:tr>
              <a:tr h="37089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1-4 классы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5-11 классы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1-4 ступени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/>
                </a:tc>
              </a:tr>
              <a:tr h="118890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Искусство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Изобразительное искусство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Изобразительное искусство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Изобразительная деятельность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/>
                </a:tc>
              </a:tr>
              <a:tr h="118890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Адаптивная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изическая культура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/>
                </a:tc>
              </a:tr>
              <a:tr h="91453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Ручной труд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Профильный труд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Домоводство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Профильный труд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7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6429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Примерный  учебный  план</a:t>
            </a:r>
            <a:endParaRPr lang="ru-RU" sz="36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71563" y="642938"/>
          <a:ext cx="7862887" cy="60721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5844"/>
                <a:gridCol w="3370545"/>
                <a:gridCol w="2626498"/>
              </a:tblGrid>
              <a:tr h="6087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Образовательная область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Учебные предметы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(обязательная часть)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К-во часов за</a:t>
                      </a:r>
                      <a:r>
                        <a:rPr lang="ru-RU" sz="1400" baseline="0" dirty="0" smtClean="0"/>
                        <a:t> весь период обучения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94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Язык и речевая практика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Речь и альтернативная коммуникация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810 (3)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79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Математика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Математические представления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744 (5)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73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Естествознание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Окружающий природный мир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744 (5)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8248">
                <a:tc rowSpan="4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 (по 8 класс)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336 (8)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612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Самообслуживание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708 (6)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804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Домоводство  (с 3 класса)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1020 (2)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7957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Окружающий социальный мир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780 (4)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8248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Искусство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 и движение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744 (5)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3283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Изобразительная деятельность (по 8 класс)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606 (7)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76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Адаптивная физическая 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744 (5)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990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Профильный труд (с 3 класса)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1224 (1)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2205038"/>
            <a:ext cx="1150938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47851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Нормативная база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Конституция РФ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Федеральный Закон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образовании в Российской Федерации»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 государственной социальной помощи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Федеральный Закон «О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социальной защите инвалидов в Российской Федерации»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регистр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РФ </a:t>
            </a:r>
          </a:p>
        </p:txBody>
      </p:sp>
    </p:spTree>
    <p:extLst>
      <p:ext uri="{BB962C8B-B14F-4D97-AF65-F5344CB8AC3E}">
        <p14:creationId xmlns:p14="http://schemas.microsoft.com/office/powerpoint/2010/main" val="38488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96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Коррекционные курсы</a:t>
            </a:r>
            <a:endParaRPr lang="ru-RU" sz="3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143000"/>
          <a:ext cx="7499350" cy="5151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8338"/>
                <a:gridCol w="1000132"/>
                <a:gridCol w="1071570"/>
                <a:gridCol w="1071570"/>
                <a:gridCol w="1147740"/>
              </a:tblGrid>
              <a:tr h="5181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Коррекционные курсы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ступень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7-9 лет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ступень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10-12 лет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ступень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13-15 лет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ступень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16-18 лет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</a:tr>
              <a:tr h="45722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Сенсорное  развитие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</a:tr>
              <a:tr h="70108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Предметно-практические  действия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</a:tr>
              <a:tr h="45722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Двигательное  развитие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</a:tr>
              <a:tr h="70108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Альтернативная  коммуникация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</a:tr>
              <a:tr h="70108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Коррекционно-развивающие  занятия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</a:tr>
              <a:tr h="45722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Внеурочная деятельность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</a:tr>
              <a:tr h="70108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Присмотр, уход, сопровождение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</a:tr>
              <a:tr h="45722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Внеурочные мероприятия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42549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Примерный  учебный  план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387083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708536"/>
                <a:gridCol w="2790814"/>
              </a:tblGrid>
              <a:tr h="3961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Часть, формируемая участками образовательных отношений</a:t>
                      </a:r>
                      <a:endParaRPr lang="ru-RU" sz="2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09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 работы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весь период обучения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3961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Коррекционные  занятия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Сенсорное  развитие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522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Предметно-практические  действия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522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Двигательное  развитие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454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Альтернативная  коммуникация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454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Коррекционно-развивающие  занятия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454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39617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Внеурочная  деятельность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1860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2535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ъект 2"/>
          <p:cNvSpPr>
            <a:spLocks noGrp="1"/>
          </p:cNvSpPr>
          <p:nvPr>
            <p:ph idx="1"/>
          </p:nvPr>
        </p:nvSpPr>
        <p:spPr>
          <a:xfrm>
            <a:off x="1435100" y="404813"/>
            <a:ext cx="7499350" cy="5843587"/>
          </a:xfrm>
        </p:spPr>
        <p:txBody>
          <a:bodyPr/>
          <a:lstStyle/>
          <a:p>
            <a:pPr marL="80963" indent="0" algn="ctr">
              <a:buFont typeface="Wingdings 2" pitchFamily="18" charset="2"/>
              <a:buNone/>
            </a:pPr>
            <a:r>
              <a:rPr lang="ru-RU" altLang="ru-RU" sz="40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п а с и б о</a:t>
            </a:r>
          </a:p>
          <a:p>
            <a:pPr marL="80963" indent="0" algn="ctr">
              <a:buFont typeface="Wingdings 2" pitchFamily="18" charset="2"/>
              <a:buNone/>
            </a:pPr>
            <a:r>
              <a:rPr lang="ru-RU" altLang="ru-RU" sz="40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 а</a:t>
            </a:r>
          </a:p>
          <a:p>
            <a:pPr marL="80963" indent="0" algn="ctr">
              <a:buFont typeface="Wingdings 2" pitchFamily="18" charset="2"/>
              <a:buNone/>
            </a:pPr>
            <a:r>
              <a:rPr lang="ru-RU" altLang="ru-RU" sz="40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 и м а н и е !!!</a:t>
            </a:r>
          </a:p>
          <a:p>
            <a:pPr marL="80963" indent="0" algn="ctr">
              <a:buFont typeface="Wingdings 2" pitchFamily="18" charset="2"/>
              <a:buNone/>
            </a:pPr>
            <a:endParaRPr lang="ru-RU" altLang="ru-RU" sz="40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956">
            <a:off x="179388" y="2492375"/>
            <a:ext cx="60483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6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8424862" cy="540067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>
                <a:solidFill>
                  <a:srgbClr val="FFFF00"/>
                </a:solidFill>
                <a:effectLst/>
              </a:rPr>
              <a:t/>
            </a:r>
            <a:br>
              <a:rPr lang="ru-RU" sz="2000" dirty="0">
                <a:solidFill>
                  <a:srgbClr val="FFFF00"/>
                </a:solidFill>
                <a:effectLst/>
              </a:rPr>
            </a:br>
            <a:endParaRPr lang="ru-RU" sz="1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332656"/>
            <a:ext cx="6400800" cy="648072"/>
          </a:xfrm>
        </p:spPr>
        <p:txBody>
          <a:bodyPr rtlCol="0">
            <a:noAutofit/>
          </a:bodyPr>
          <a:lstStyle/>
          <a:p>
            <a:pPr marL="365760" indent="-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sz="2000" b="1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Сравнительная характеристика учебных </a:t>
            </a:r>
            <a:r>
              <a:rPr lang="ru-RU" sz="20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планов (начальная школа)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5800" y="1052513"/>
          <a:ext cx="8062913" cy="5292852"/>
        </p:xfrm>
        <a:graphic>
          <a:graphicData uri="http://schemas.openxmlformats.org/drawingml/2006/table">
            <a:tbl>
              <a:tblPr firstRow="1" firstCol="1" bandRow="1"/>
              <a:tblGrid>
                <a:gridCol w="1268047"/>
                <a:gridCol w="1006108"/>
                <a:gridCol w="1033707"/>
                <a:gridCol w="902725"/>
                <a:gridCol w="1043959"/>
                <a:gridCol w="947695"/>
                <a:gridCol w="1021594"/>
                <a:gridCol w="839078"/>
              </a:tblGrid>
              <a:tr h="63092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программа В.В. Воронковой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программа по ФГОС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Образовательные области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Учебные предметы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часов в неделю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часов за 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Образовательные области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Учебные предметы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часов в неделю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часов за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43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Общеобразовательный курс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и развитие речи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-3 классы - 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5 часов,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класс–по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часа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Язык и речевая практика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-4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 по 4 часа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Письмо и развитие речи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по 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часов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-4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по 4 часа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 по 5 часов, 3- 4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 по 6 час.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Устная речь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-4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по 1 часу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2-4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– по 4 часа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07" marR="44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7277" name="Rectangle 4"/>
          <p:cNvSpPr>
            <a:spLocks noChangeArrowheads="1"/>
          </p:cNvSpPr>
          <p:nvPr/>
        </p:nvSpPr>
        <p:spPr bwMode="auto">
          <a:xfrm>
            <a:off x="1143000" y="1201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008112"/>
          </a:xfrm>
        </p:spPr>
        <p:txBody>
          <a:bodyPr>
            <a:normAutofit fontScale="90000"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Сравнительная характеристика учебных </a:t>
            </a:r>
            <a:r>
              <a:rPr lang="ru-RU" sz="2000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планов</a:t>
            </a:r>
            <a:br>
              <a:rPr lang="ru-RU" sz="2000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(начальная </a:t>
            </a:r>
            <a:r>
              <a:rPr lang="ru-RU" sz="2000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школа)</a:t>
            </a:r>
            <a:r>
              <a:rPr lang="ru-RU" sz="48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800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</p:nvPr>
        </p:nvGraphicFramePr>
        <p:xfrm>
          <a:off x="395288" y="1268413"/>
          <a:ext cx="8497887" cy="4767262"/>
        </p:xfrm>
        <a:graphic>
          <a:graphicData uri="http://schemas.openxmlformats.org/drawingml/2006/table">
            <a:tbl>
              <a:tblPr firstRow="1" firstCol="1" bandRow="1"/>
              <a:tblGrid>
                <a:gridCol w="1391410"/>
                <a:gridCol w="1256924"/>
                <a:gridCol w="830478"/>
                <a:gridCol w="830478"/>
                <a:gridCol w="1244280"/>
                <a:gridCol w="1141404"/>
                <a:gridCol w="882203"/>
                <a:gridCol w="920710"/>
              </a:tblGrid>
              <a:tr h="84128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программа В.В. Воронковой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программа по ФГОС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1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Образовательные области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Учебные предметы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часов в неделю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часов за год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Образовательные области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Учебные предметы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часов в неделю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часов за год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Коррекционная подготовка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устной речи на основе изучения предметов и явлений окружающей действительности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1-2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по 1 часу,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3-4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 по 2 часа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Естествознание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Окружающий мир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-4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по 1 часу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0" marR="6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8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76672"/>
            <a:ext cx="7118176" cy="576064"/>
          </a:xfrm>
        </p:spPr>
        <p:txBody>
          <a:bodyPr>
            <a:normAutofit fontScale="90000"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Сравнение результатов оценивания учебных программ</a:t>
            </a:r>
            <a:br>
              <a:rPr lang="ru-RU" sz="2000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(начальная школа)</a:t>
            </a:r>
            <a:br>
              <a:rPr lang="ru-RU" sz="2000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</p:nvPr>
        </p:nvGraphicFramePr>
        <p:xfrm>
          <a:off x="468313" y="1268413"/>
          <a:ext cx="7991474" cy="5048250"/>
        </p:xfrm>
        <a:graphic>
          <a:graphicData uri="http://schemas.openxmlformats.org/drawingml/2006/table">
            <a:tbl>
              <a:tblPr firstRow="1" firstCol="1" bandRow="1"/>
              <a:tblGrid>
                <a:gridCol w="3995737"/>
                <a:gridCol w="3995737"/>
              </a:tblGrid>
              <a:tr h="1121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Образовательная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по В.В.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Воронковой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371" marR="58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Образовательная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по ФГОС</a:t>
                      </a:r>
                    </a:p>
                  </a:txBody>
                  <a:tcPr marL="58371" marR="58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26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Оценивание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усвоения учебной программы проходит по пятибалльной системе</a:t>
                      </a:r>
                    </a:p>
                  </a:txBody>
                  <a:tcPr marL="58371" marR="58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Оценивание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усвоения учебной программы проходит по двум уровням: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уровень – достаточный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уровень – минимальный.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Не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усвоение учебного материала по одному или нескольким  предметам не является показателем для оставления ученика на повторный год обучения. 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Не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усвоение материала по многим предметам является показателем для обучения по индивидуальной программе или по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программе 2-го варианта.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8371" marR="583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9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125538"/>
            <a:ext cx="8497887" cy="51117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Сравнительная характеристика учебных планов</a:t>
            </a:r>
            <a:endParaRPr lang="ru-RU" sz="2400" i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836613"/>
          <a:ext cx="8424864" cy="5483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44"/>
                <a:gridCol w="1404144"/>
                <a:gridCol w="1404144"/>
                <a:gridCol w="1404144"/>
                <a:gridCol w="1404144"/>
                <a:gridCol w="1404144"/>
              </a:tblGrid>
              <a:tr h="439646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rgbClr val="FFFF00"/>
                          </a:solidFill>
                        </a:rPr>
                        <a:t>В.В.Воронкова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1439" marR="91439" marT="45723" marB="457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ФГОС для детей  ОВЗ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1439" marR="91439" marT="45723" marB="457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8218">
                <a:tc grid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Предметная область: Общеобразовательный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курс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Предметная область: Язык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и речевая практика; математика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4422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предмета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 год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</a:t>
                      </a:r>
                    </a:p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9 лет (5 лет)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предмета</a:t>
                      </a: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 год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 12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лет (7 лет)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/>
                </a:tc>
              </a:tr>
              <a:tr h="179853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Письмо и развитие речи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5кл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– 170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– 136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-  136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– 136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– 132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5кл. – 170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– 136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 136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– 136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– 102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– 68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- 68</a:t>
                      </a:r>
                      <a:endParaRPr lang="ru-RU" sz="16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816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/>
                </a:tc>
              </a:tr>
              <a:tr h="20424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и развитие речи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5кл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– 136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– 136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-  102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– 102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– 99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5кл. – 136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– 102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 102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– 102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– 102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– 102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- 102</a:t>
                      </a:r>
                    </a:p>
                    <a:p>
                      <a:endParaRPr lang="ru-RU" sz="16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748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9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125538"/>
            <a:ext cx="8497887" cy="51117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Сравнительная характеристика учебных планов</a:t>
            </a:r>
            <a:endParaRPr lang="ru-RU" sz="2400" b="1" i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836613"/>
          <a:ext cx="8424864" cy="5999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44"/>
                <a:gridCol w="1404144"/>
                <a:gridCol w="1404144"/>
                <a:gridCol w="1404144"/>
                <a:gridCol w="1404144"/>
                <a:gridCol w="1404144"/>
              </a:tblGrid>
              <a:tr h="439674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rgbClr val="FFFF00"/>
                          </a:solidFill>
                        </a:rPr>
                        <a:t>В.В.Воронкова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1439" marR="91439" marT="45726" marB="4572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ФГОС для </a:t>
                      </a:r>
                      <a:r>
                        <a:rPr lang="ru-RU" sz="2000" smtClean="0">
                          <a:solidFill>
                            <a:srgbClr val="FFFF00"/>
                          </a:solidFill>
                        </a:rPr>
                        <a:t>детей 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ОВЗ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1439" marR="91439" marT="45726" marB="4572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1490">
                <a:tc grid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Предметная область: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Предметная область: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446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предмета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 год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</a:t>
                      </a:r>
                    </a:p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9 лет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предмета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 год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 12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</a:tr>
              <a:tr h="1798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5кл. – 204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 – 204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 -  170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 – 170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 – 132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710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5кл. – 136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– 136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 136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– 136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– 136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– 68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- 68</a:t>
                      </a:r>
                      <a:endParaRPr kumimoji="0" lang="ru-RU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782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</a:tr>
              <a:tr h="439674"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  з   м  е  н  е  н  и  я 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25315">
                <a:tc gridSpan="3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Предметы: чтение и развитие, письмо и развитие речи, математика относятся к общеобразовательной области -  Общеобразовательный курс;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Предметы: русский язык, чтение относятся к образовательной области – Язык и речевая практика; математика относится к образовательной области – Математика;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Увеличились сроки обучения (10-11 классы)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Количество часов в неделю уменьшилось (русский язык 9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 – на 1 час; чтение 6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 – на 1 час; математика 5-6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 – на 2 часа, 7-8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 – на 1 час)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125538"/>
            <a:ext cx="8497887" cy="51117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Сравнительная характеристика учебных планов</a:t>
            </a:r>
            <a:endParaRPr lang="ru-RU" sz="2400" b="1" i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836613"/>
          <a:ext cx="8424864" cy="553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44"/>
                <a:gridCol w="1404144"/>
                <a:gridCol w="1404144"/>
                <a:gridCol w="1404144"/>
                <a:gridCol w="1404144"/>
                <a:gridCol w="1404144"/>
              </a:tblGrid>
              <a:tr h="396241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rgbClr val="FFFF00"/>
                          </a:solidFill>
                        </a:rPr>
                        <a:t>В.В.Воронкова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ФГОС для </a:t>
                      </a:r>
                      <a:r>
                        <a:rPr lang="ru-RU" sz="2000" smtClean="0">
                          <a:solidFill>
                            <a:srgbClr val="FFFF00"/>
                          </a:solidFill>
                        </a:rPr>
                        <a:t>детей 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ОВЗ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6435">
                <a:tc grid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Предметная область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Предметная область: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1522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предмета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 год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 всего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предмета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 год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всего</a:t>
                      </a:r>
                    </a:p>
                    <a:p>
                      <a:pPr algn="ctr"/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8049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 Отечества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7-9 кл.-68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 Отечества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кл.-34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8-11 кл.-68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117838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Ведение в обществознание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8-9 кл.-34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Обществоведение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10-11 кл.-34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91439" marR="91439"/>
                </a:tc>
              </a:tr>
              <a:tr h="396241"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  з   м  е  н  е  н  и  я 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63439">
                <a:tc gridSpan="6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-Изменилось название образовательной области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-Изменилось название предмета (ведение в обществознание-обществоведение)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-Увеличилось количество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часов на изучение 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Истории Отечества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7938"/>
            <a:ext cx="7772400" cy="757237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Сравнительная характеристика учебных планов</a:t>
            </a:r>
            <a:endParaRPr lang="ru-RU" sz="2400" i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620713"/>
          <a:ext cx="8856661" cy="608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218"/>
                <a:gridCol w="1421522"/>
                <a:gridCol w="1421522"/>
                <a:gridCol w="1421522"/>
                <a:gridCol w="1421522"/>
                <a:gridCol w="1530355"/>
              </a:tblGrid>
              <a:tr h="39621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rgbClr val="FFFF00"/>
                          </a:solidFill>
                        </a:rPr>
                        <a:t>В.В.Воронкова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1437" marR="91437"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ФГОС для </a:t>
                      </a:r>
                      <a:r>
                        <a:rPr lang="ru-RU" sz="2000" smtClean="0">
                          <a:solidFill>
                            <a:srgbClr val="FFFF00"/>
                          </a:solidFill>
                        </a:rPr>
                        <a:t>детей 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ОВЗ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1437" marR="91437"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4775">
                <a:tc grid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Предметная область: природа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Предметная область: естествознание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8123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предмета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 год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</a:t>
                      </a:r>
                    </a:p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9 лет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предмета</a:t>
                      </a:r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 год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 12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</a:tr>
              <a:tr h="10667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ПРИРОДОВЕДЕНИЕ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– 68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 учета начальной школы</a:t>
                      </a:r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68 – без учета начальной школы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ПРИРОДОВЕДЕНИЕ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34 -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 учета начальной школы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34 -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 учета начальной школы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</a:tr>
              <a:tr h="1066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ЕСТЕСТВОЗНАНИЕ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(биология)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– 68;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– 68: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– 68;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– 68</a:t>
                      </a:r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 - 272 ч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ЕСТЕСТВОЗНАНИЕ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(биология)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68;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68: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68;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- 34</a:t>
                      </a:r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Итого:- 238ч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</a:tr>
              <a:tr h="13105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68;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68: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68;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- 68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 - 272 ч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ГЕОГРАФИЯ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68;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68: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68;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- 34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Итого:- 238ч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</a:tr>
              <a:tr h="396210"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  з   м  е  н  е  н  и  я 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27129">
                <a:tc gridSpan="3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9 классе  география и биология - на 1 час меньше.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5 классе – природоведение на 1 час меньше.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 бы не включить в базисный план – в 10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классе – географию родного края –  1 час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5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средства поддержки детей с ТМНР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специальная психолого-педагогическая помощь;</a:t>
            </a:r>
          </a:p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организация образовательного пространства;</a:t>
            </a:r>
          </a:p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организация внеурочной деятельности;</a:t>
            </a:r>
          </a:p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тесная связь с семьей.</a:t>
            </a:r>
          </a:p>
          <a:p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7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367213"/>
            <a:ext cx="11906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2130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125538"/>
            <a:ext cx="8497887" cy="51117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Сравнительная характеристика учебных планов</a:t>
            </a:r>
            <a:endParaRPr lang="ru-RU" sz="2400" i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836613"/>
          <a:ext cx="8424864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44"/>
                <a:gridCol w="1404144"/>
                <a:gridCol w="1404144"/>
                <a:gridCol w="1404144"/>
                <a:gridCol w="1404144"/>
                <a:gridCol w="1404144"/>
              </a:tblGrid>
              <a:tr h="396288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rgbClr val="FFFF00"/>
                          </a:solidFill>
                        </a:rPr>
                        <a:t>В.В.Воронкова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1439" marR="91439" marT="45726" marB="4572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ФГОС для </a:t>
                      </a:r>
                      <a:r>
                        <a:rPr lang="ru-RU" sz="2000" smtClean="0">
                          <a:solidFill>
                            <a:srgbClr val="FFFF00"/>
                          </a:solidFill>
                        </a:rPr>
                        <a:t>детей 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ОВЗ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1439" marR="91439" marT="45726" marB="4572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9190">
                <a:tc grid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Предметная область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Социально-бытовая ориентировка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Предметная область: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8635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предмета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 год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</a:t>
                      </a:r>
                    </a:p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5 лет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предмета</a:t>
                      </a: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 год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</a:t>
                      </a:r>
                    </a:p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</a:tr>
              <a:tr h="82305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Социально-бытовая ориентировка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306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1530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Основы социальной жизни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2380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</a:tr>
              <a:tr h="1066929"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Этика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 2 года (10,11 </a:t>
                      </a:r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</a:tr>
              <a:tr h="396288"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  з   м  е  н  е  н  и  я 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63611">
                <a:tc grid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Безотметочное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обучение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Дисциплина разделена на 2 предмета.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Увеличилось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общее к-во часов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Изменились задачи и требования к компетенциям обучающихся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Определён уровень знаний:</a:t>
                      </a:r>
                      <a:b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минимальный и достаточный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7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125538"/>
            <a:ext cx="8497887" cy="51117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Сравнительная характеристика учебных планов</a:t>
            </a:r>
            <a:endParaRPr lang="ru-RU" sz="2400" i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836613"/>
          <a:ext cx="8424864" cy="5668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44"/>
                <a:gridCol w="1404144"/>
                <a:gridCol w="1404144"/>
                <a:gridCol w="1404144"/>
                <a:gridCol w="1404144"/>
                <a:gridCol w="1404144"/>
              </a:tblGrid>
              <a:tr h="39630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rgbClr val="FFFF00"/>
                          </a:solidFill>
                        </a:rPr>
                        <a:t>В.В.Воронкова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1439" marR="91439" marT="45727" marB="457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ФГОС для </a:t>
                      </a:r>
                      <a:r>
                        <a:rPr lang="ru-RU" sz="2000" smtClean="0">
                          <a:solidFill>
                            <a:srgbClr val="FFFF00"/>
                          </a:solidFill>
                        </a:rPr>
                        <a:t>детей 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ОВЗ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1439" marR="91439" marT="45727" marB="457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6520">
                <a:tc grid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Предметная область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Искусство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Предметная область: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8654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предмета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 год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</a:t>
                      </a:r>
                    </a:p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9 лет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предмета</a:t>
                      </a: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 год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</a:t>
                      </a:r>
                    </a:p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12 лет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</a:tr>
              <a:tr h="8230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748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6732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918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11016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</a:tr>
              <a:tr h="77427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</a:tr>
              <a:tr h="640177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</a:tr>
              <a:tr h="3963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  з   м  е  н  е  н  и  я 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63657">
                <a:tc gridSpan="6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выделена в отдельную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образовательную область;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Увеличилось количество часов на образовательную область на 4284 часа.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организация самостоятельно определяет к-во часов на разделы программы, учитывая особые образовательные потребности обучающихся</a:t>
                      </a:r>
                    </a:p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-      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Определён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знаний 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и умений: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минимальный и достаточный.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6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125538"/>
            <a:ext cx="8497887" cy="51117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Сравнительная характеристика учебных планов</a:t>
            </a:r>
            <a:endParaRPr lang="ru-RU" sz="2400" i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836613"/>
          <a:ext cx="8424864" cy="5343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44"/>
                <a:gridCol w="1404144"/>
                <a:gridCol w="1404144"/>
                <a:gridCol w="1404144"/>
                <a:gridCol w="1404144"/>
                <a:gridCol w="1404144"/>
              </a:tblGrid>
              <a:tr h="43967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rgbClr val="FFFF00"/>
                          </a:solidFill>
                        </a:rPr>
                        <a:t>В.В.Воронкова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1439" marR="91439" marT="45725" marB="45725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ФГОС для </a:t>
                      </a:r>
                      <a:r>
                        <a:rPr lang="ru-RU" sz="2000" smtClean="0">
                          <a:solidFill>
                            <a:srgbClr val="FFFF00"/>
                          </a:solidFill>
                        </a:rPr>
                        <a:t>детей 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ОВЗ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1439" marR="91439" marT="45725" marB="45725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1487">
                <a:tc grid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Предметная область: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трудовая подготовка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Предметная область: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4461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предмета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 год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</a:t>
                      </a:r>
                    </a:p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5 лет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предмета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 год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</a:t>
                      </a:r>
                    </a:p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</a:tr>
              <a:tr h="13107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Профессионально-трудовое обучение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Профильный труд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Вариант С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2244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Вариант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1020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Вариант С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15708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Вариант Д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7140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</a:tr>
              <a:tr h="411487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</a:tr>
              <a:tr h="439672"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  з   м  е  н  е  н  и  я 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45952">
                <a:tc grid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ФГОСам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количество часов в неделю уменьшено, но срок обучения увеличен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 7 лет. (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5-11 классы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). Появился  вариант Д.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0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353425" cy="5113337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258888" y="0"/>
            <a:ext cx="6400800" cy="536575"/>
          </a:xfrm>
        </p:spPr>
        <p:txBody>
          <a:bodyPr rtlCol="0">
            <a:normAutofit fontScale="62500" lnSpcReduction="20000"/>
          </a:bodyPr>
          <a:lstStyle/>
          <a:p>
            <a:pPr marL="365760" indent="-18288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Сравнительная характеристика учебных планов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4613"/>
          <a:ext cx="9144001" cy="6667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046"/>
                <a:gridCol w="962526"/>
                <a:gridCol w="1581293"/>
                <a:gridCol w="1650046"/>
                <a:gridCol w="1306285"/>
                <a:gridCol w="1993805"/>
              </a:tblGrid>
              <a:tr h="50414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Воронкова В.В.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28" marB="4572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ФГОС для детей с ОВЗ</a:t>
                      </a:r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28" marB="4572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123">
                <a:tc gridSpan="3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Предметная область:  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Коррекционная подготовка</a:t>
                      </a:r>
                    </a:p>
                  </a:txBody>
                  <a:tcPr marT="45728" marB="4572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Предметная область: 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Внеурочная деятельность</a:t>
                      </a:r>
                    </a:p>
                  </a:txBody>
                  <a:tcPr marT="45728" marB="4572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предмета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 год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К-во часов за</a:t>
                      </a:r>
                    </a:p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9 лет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предмета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К-во часов за год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К-во часов за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11 лет</a:t>
                      </a:r>
                    </a:p>
                  </a:txBody>
                  <a:tcPr marT="45728" marB="45728"/>
                </a:tc>
              </a:tr>
              <a:tr h="64019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ритмика 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136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5444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4 года  обучения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Коррекционно – развивающая работа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8" marB="45728"/>
                </a:tc>
              </a:tr>
              <a:tr h="64019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Предметная область: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Компонент образовательного учреждения</a:t>
                      </a:r>
                    </a:p>
                  </a:txBody>
                  <a:tcPr marT="45728" marB="4572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ритмика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5444 за 4 года обучения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</a:tr>
              <a:tr h="164620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Логопедические занятия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748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5236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 7 лет обучения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и групповые занятия: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-логопедические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 часа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психомоторики и др. ф – 2 часа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272 (1-4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1190 (5-11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1096 (1-4кл)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8330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(5-11)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</a:tr>
              <a:tr h="67067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ЛФК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544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 4 года обучения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направления внеурочной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1870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20570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</a:tr>
              <a:tr h="9450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психомоторики и сенсорных процессов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1088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 4 года обучения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tc gridSpan="3"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6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Обязательные индивидуальные и групповые занятия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374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2618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 7 лет обучения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tc gridSpan="3"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2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2" name="Rectangle 28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8229600" cy="766763"/>
          </a:xfrm>
        </p:spPr>
        <p:txBody>
          <a:bodyPr>
            <a:normAutofit fontScale="90000"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  <a:t>Основные направления и формы организации внеурочной деятельности</a:t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</a:br>
            <a:endParaRPr lang="ru-RU" sz="2400" dirty="0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5135" name="Group 15"/>
          <p:cNvGraphicFramePr>
            <a:graphicFrameLocks noGrp="1"/>
          </p:cNvGraphicFramePr>
          <p:nvPr>
            <p:ph type="tbl" idx="1"/>
          </p:nvPr>
        </p:nvGraphicFramePr>
        <p:xfrm>
          <a:off x="428625" y="1052513"/>
          <a:ext cx="8229600" cy="556577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938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ДЕЯТЕЛЬНОСТИ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521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Коррекционно-развивающее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Нравственное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Спортивно-оздоровительное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Общекультурное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Игровая;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Досугово-развлекательная деятельность (досуговое общение);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Художественное творчество;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Социальное творчество 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Трудовая 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Общественно-полезная;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Спортивно-оздоровительная 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Туристско-краеведческая  и др.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21198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ru-RU" sz="1800" b="1" dirty="0" smtClean="0">
                          <a:latin typeface="Times New Roman" pitchFamily="18" charset="0"/>
                        </a:rPr>
                        <a:t>Недельная нагрузка по ФГОС внеурочной деятельности 10 ч, из них 5 часов</a:t>
                      </a:r>
                      <a:r>
                        <a:rPr lang="ru-RU" sz="1800" b="1" baseline="0" dirty="0" smtClean="0">
                          <a:latin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Times New Roman" pitchFamily="18" charset="0"/>
                        </a:rPr>
                        <a:t>отводится на проведение коррекционно-развивающей работы.</a:t>
                      </a:r>
                      <a:r>
                        <a:rPr lang="ru-RU" sz="2000" b="1" dirty="0" smtClean="0">
                          <a:latin typeface="Times New Roman" pitchFamily="18" charset="0"/>
                        </a:rPr>
                        <a:t/>
                      </a:r>
                      <a:br>
                        <a:rPr lang="ru-RU" sz="2000" b="1" dirty="0" smtClean="0">
                          <a:latin typeface="Times New Roman" pitchFamily="18" charset="0"/>
                        </a:rPr>
                      </a:b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2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</a:rPr>
              <a:t>Особые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образовательные потребности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177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963" indent="0" algn="ctr">
              <a:buFont typeface="Wingdings 2" pitchFamily="18" charset="2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комплекс специфических потребностей, возникающих вследствие первичного дефекта. Учет таких потребностей вызывает необходимость создания условий, способствующих развитию способностей обучающихся решать насущные жизненные задачи</a:t>
            </a:r>
          </a:p>
          <a:p>
            <a:pPr marL="80963" indent="0" algn="ctr">
              <a:buFont typeface="Wingdings 2" pitchFamily="18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7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868863"/>
            <a:ext cx="590550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52346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спекты </a:t>
            </a:r>
            <a:r>
              <a:rPr lang="ru-RU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реализации особых образовательных </a:t>
            </a:r>
            <a:r>
              <a:rPr lang="ru-RU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потребностей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время </a:t>
            </a:r>
            <a:r>
              <a:rPr lang="ru-RU" dirty="0"/>
              <a:t>начала </a:t>
            </a:r>
            <a:r>
              <a:rPr lang="ru-RU" dirty="0" smtClean="0"/>
              <a:t>образования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содержание образования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создание </a:t>
            </a:r>
            <a:r>
              <a:rPr lang="ru-RU" dirty="0"/>
              <a:t>специальных методов и средств </a:t>
            </a:r>
            <a:r>
              <a:rPr lang="ru-RU" dirty="0" smtClean="0"/>
              <a:t>обучения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особая </a:t>
            </a:r>
            <a:r>
              <a:rPr lang="ru-RU" dirty="0"/>
              <a:t>организация </a:t>
            </a:r>
            <a:r>
              <a:rPr lang="ru-RU" dirty="0" smtClean="0"/>
              <a:t>обучения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расширение </a:t>
            </a:r>
            <a:r>
              <a:rPr lang="ru-RU" dirty="0"/>
              <a:t>границ образовательного </a:t>
            </a:r>
            <a:r>
              <a:rPr lang="ru-RU" dirty="0" smtClean="0"/>
              <a:t>пространства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продолжительность </a:t>
            </a:r>
            <a:r>
              <a:rPr lang="ru-RU" dirty="0"/>
              <a:t>образования и определение круга </a:t>
            </a:r>
            <a:r>
              <a:rPr lang="ru-RU" dirty="0" smtClean="0"/>
              <a:t>лиц, </a:t>
            </a:r>
            <a:r>
              <a:rPr lang="ru-RU" dirty="0"/>
              <a:t> </a:t>
            </a:r>
            <a:r>
              <a:rPr lang="ru-RU" dirty="0" smtClean="0"/>
              <a:t>участвующих </a:t>
            </a:r>
            <a:r>
              <a:rPr lang="ru-RU" dirty="0"/>
              <a:t>в образовательном процессе. </a:t>
            </a:r>
          </a:p>
        </p:txBody>
      </p:sp>
      <p:pic>
        <p:nvPicPr>
          <p:cNvPr id="1187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29225"/>
            <a:ext cx="1370012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795037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509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начала образования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98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963" indent="0" algn="ctr">
              <a:buFont typeface="Wingdings 2" pitchFamily="18" charset="2"/>
              <a:buNone/>
            </a:pP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Предполагает учет потребности в максимально возможном </a:t>
            </a:r>
            <a:r>
              <a:rPr lang="ru-RU" altLang="ru-RU" sz="3600" i="1" u="sng" smtClean="0">
                <a:latin typeface="Times New Roman" pitchFamily="18" charset="0"/>
                <a:cs typeface="Times New Roman" pitchFamily="18" charset="0"/>
              </a:rPr>
              <a:t>раннем</a:t>
            </a: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 начале комплексной коррекции нарушений</a:t>
            </a:r>
            <a:r>
              <a:rPr lang="ru-RU" altLang="ru-RU" smtClean="0"/>
              <a:t> </a:t>
            </a:r>
          </a:p>
        </p:txBody>
      </p:sp>
      <p:pic>
        <p:nvPicPr>
          <p:cNvPr id="1198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933825"/>
            <a:ext cx="18002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9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образования</a:t>
            </a:r>
          </a:p>
        </p:txBody>
      </p:sp>
      <p:sp>
        <p:nvSpPr>
          <p:cNvPr id="1208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963" indent="0" algn="ctr">
              <a:buFont typeface="Wingdings 2" pitchFamily="18" charset="2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Учитывается потребность во введении специальных учебных предметов и коррекционных курсов, которых нет в содержании образования обычно развивающегося ребенка</a:t>
            </a:r>
          </a:p>
          <a:p>
            <a:pPr marL="80963" indent="0" algn="ctr">
              <a:buFont typeface="Wingdings 2" pitchFamily="18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08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73463"/>
            <a:ext cx="26638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7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специальных методов и средств обучения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963" indent="0" algn="ctr">
              <a:buFont typeface="Wingdings 2" pitchFamily="18" charset="2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Обеспечивается потребность в построении "обходных путей", использовании специфических методов и средств обучения, в более дифференцированном, "пошаговом" обучении, чем этого требует обучение обычно развивающегося ребенка</a:t>
            </a:r>
          </a:p>
        </p:txBody>
      </p:sp>
      <p:pic>
        <p:nvPicPr>
          <p:cNvPr id="1218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4188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4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>
                <a:solidFill>
                  <a:srgbClr val="7030A0"/>
                </a:solidFill>
              </a:rPr>
              <a:t>Особая организация обучения</a:t>
            </a:r>
          </a:p>
        </p:txBody>
      </p:sp>
      <p:sp>
        <p:nvSpPr>
          <p:cNvPr id="1228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963" indent="0" algn="ctr">
              <a:buFont typeface="Wingdings 2" pitchFamily="18" charset="2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Учитывается потребность в качественной индивидуализации обучения, в особой пространственной и временной и смысловой организации образовательной среды</a:t>
            </a:r>
          </a:p>
          <a:p>
            <a:pPr marL="80963" indent="0" algn="ctr">
              <a:buFont typeface="Wingdings 2" pitchFamily="18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05263"/>
            <a:ext cx="3960812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9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2288</Words>
  <Application>Microsoft Office PowerPoint</Application>
  <PresentationFormat>Экран (4:3)</PresentationFormat>
  <Paragraphs>623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Солнцестояние</vt:lpstr>
      <vt:lpstr>Презентация PowerPoint</vt:lpstr>
      <vt:lpstr>Нормативная база</vt:lpstr>
      <vt:lpstr>Основные средства поддержки детей с ТМНР</vt:lpstr>
      <vt:lpstr>Особые образовательные потребности</vt:lpstr>
      <vt:lpstr>Аспекты реализации особых образовательных потребностей</vt:lpstr>
      <vt:lpstr>Время начала образования </vt:lpstr>
      <vt:lpstr>Содержание образования</vt:lpstr>
      <vt:lpstr>Создание специальных методов и средств обучения</vt:lpstr>
      <vt:lpstr>Особая организация обучения</vt:lpstr>
      <vt:lpstr>Определение границ образовательного пространства</vt:lpstr>
      <vt:lpstr>Продолжительность образования</vt:lpstr>
      <vt:lpstr>Продолжительность учебного года</vt:lpstr>
      <vt:lpstr>Презентация PowerPoint</vt:lpstr>
      <vt:lpstr>Презентация PowerPoint</vt:lpstr>
      <vt:lpstr>Презентация PowerPoint</vt:lpstr>
      <vt:lpstr>Примерный  учебный  план</vt:lpstr>
      <vt:lpstr>Сравнительная характеристика учебных планов 1 и 2 варианты</vt:lpstr>
      <vt:lpstr>Презентация PowerPoint</vt:lpstr>
      <vt:lpstr>Примерный  учебный  план</vt:lpstr>
      <vt:lpstr>Коррекционные курсы</vt:lpstr>
      <vt:lpstr>Примерный  учебный  план</vt:lpstr>
      <vt:lpstr>Презентация PowerPoint</vt:lpstr>
      <vt:lpstr> </vt:lpstr>
      <vt:lpstr>Сравнительная характеристика учебных планов (начальная школа) </vt:lpstr>
      <vt:lpstr>Сравнение результатов оценивания учебных программ (начальная школа) </vt:lpstr>
      <vt:lpstr>Сравнительная характеристика учебных планов</vt:lpstr>
      <vt:lpstr>Сравнительная характеристика учебных планов</vt:lpstr>
      <vt:lpstr>Сравнительная характеристика учебных планов</vt:lpstr>
      <vt:lpstr>Сравнительная характеристика учебных планов</vt:lpstr>
      <vt:lpstr>Сравнительная характеристика учебных планов</vt:lpstr>
      <vt:lpstr>Сравнительная характеристика учебных планов</vt:lpstr>
      <vt:lpstr>Сравнительная характеристика учебных планов</vt:lpstr>
      <vt:lpstr>Презентация PowerPoint</vt:lpstr>
      <vt:lpstr> Основные направления и формы организации внеурочной деятельности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2015-04-01T11:40:42Z</dcterms:created>
  <dcterms:modified xsi:type="dcterms:W3CDTF">2015-04-01T11:41:27Z</dcterms:modified>
</cp:coreProperties>
</file>