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just"/>
            <a:r>
              <a:rPr lang="ru-RU" sz="4800" i="1" dirty="0" smtClean="0">
                <a:latin typeface="Comic Sans MS" panose="030F0702030302020204" pitchFamily="66" charset="0"/>
              </a:rPr>
              <a:t>Реализация индивидуально-дифференцированного подхода в обучении русскому языку .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8172192" cy="2506084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Из опыта работы учителя</a:t>
            </a:r>
          </a:p>
          <a:p>
            <a:r>
              <a:rPr lang="ru-RU" sz="2800" b="1" i="1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КГКОУ  «Школа №1»</a:t>
            </a:r>
            <a:endParaRPr lang="ru-RU" sz="2800" b="1" i="1" dirty="0" smtClean="0">
              <a:solidFill>
                <a:schemeClr val="accent6"/>
              </a:solidFill>
              <a:latin typeface="Comic Sans MS" panose="030F0702030302020204" pitchFamily="66" charset="0"/>
            </a:endParaRPr>
          </a:p>
          <a:p>
            <a:r>
              <a:rPr lang="ru-RU" sz="2800" b="1" i="1" dirty="0" err="1" smtClean="0">
                <a:solidFill>
                  <a:schemeClr val="accent6"/>
                </a:solidFill>
                <a:latin typeface="Comic Sans MS" panose="030F0702030302020204" pitchFamily="66" charset="0"/>
              </a:rPr>
              <a:t>Тареевой</a:t>
            </a:r>
            <a:r>
              <a:rPr lang="ru-RU" sz="2800" b="1" i="1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 Н.А.</a:t>
            </a:r>
            <a:endParaRPr lang="ru-RU" sz="2800" b="1" i="1" dirty="0">
              <a:solidFill>
                <a:schemeClr val="accent6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46556">
            <a:off x="1851103" y="4326673"/>
            <a:ext cx="2475570" cy="2230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66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/>
              <a:t>Особенности работы по вариантам на уроках русского языка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1827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•</a:t>
            </a:r>
            <a:r>
              <a:rPr lang="ru-RU" sz="2000" b="1" i="1" dirty="0"/>
              <a:t>	При организации работ по вариантам важно установить доверительные отношения, использование авторитарного стиля вызывает недоверие учеников к учителю, боязнь</a:t>
            </a:r>
            <a:r>
              <a:rPr lang="ru-RU" sz="2000" b="1" i="1" dirty="0" smtClean="0"/>
              <a:t>.</a:t>
            </a:r>
          </a:p>
          <a:p>
            <a:pPr algn="ctr"/>
            <a:endParaRPr lang="ru-RU" sz="2000" b="1" i="1" dirty="0"/>
          </a:p>
          <a:p>
            <a:pPr marL="0" indent="0" algn="ctr">
              <a:buNone/>
            </a:pPr>
            <a:r>
              <a:rPr lang="ru-RU" sz="2000" b="1" i="1" dirty="0"/>
              <a:t>•	Развивать устойчивое внимание, так как нужно быстро переключаться от одного вида работ к другому (по вариантам</a:t>
            </a:r>
            <a:r>
              <a:rPr lang="ru-RU" sz="2000" b="1" i="1" dirty="0" smtClean="0"/>
              <a:t>).</a:t>
            </a:r>
          </a:p>
          <a:p>
            <a:pPr algn="ctr"/>
            <a:endParaRPr lang="ru-RU" sz="2000" b="1" i="1" dirty="0"/>
          </a:p>
          <a:p>
            <a:pPr marL="0" indent="0" algn="ctr">
              <a:buNone/>
            </a:pPr>
            <a:r>
              <a:rPr lang="ru-RU" sz="2000" b="1" i="1" dirty="0"/>
              <a:t>•	Формировать навыки самостоятельной работы и ответственность за результаты своей работы (выход на результат обязательно), что поможет обрести уверенность в своих силах.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54194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/>
              <a:t>Дифференциация может осуществляться: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•</a:t>
            </a:r>
            <a:r>
              <a:rPr lang="ru-RU" sz="2400" b="1" i="1" dirty="0"/>
              <a:t>	по объему и содержанию </a:t>
            </a:r>
            <a:r>
              <a:rPr lang="ru-RU" sz="2400" b="1" i="1" dirty="0" smtClean="0"/>
              <a:t>работы</a:t>
            </a:r>
          </a:p>
          <a:p>
            <a:endParaRPr lang="ru-RU" sz="2400" b="1" i="1" dirty="0"/>
          </a:p>
          <a:p>
            <a:r>
              <a:rPr lang="ru-RU" sz="2400" b="1" i="1" dirty="0"/>
              <a:t>•	по приемам и степени </a:t>
            </a:r>
            <a:r>
              <a:rPr lang="ru-RU" sz="2400" b="1" i="1" dirty="0" smtClean="0"/>
              <a:t>самостоятельности</a:t>
            </a:r>
          </a:p>
          <a:p>
            <a:endParaRPr lang="ru-RU" sz="2400" b="1" i="1" dirty="0"/>
          </a:p>
          <a:p>
            <a:r>
              <a:rPr lang="ru-RU" sz="2400" b="1" i="1" dirty="0"/>
              <a:t>•	при </a:t>
            </a:r>
            <a:r>
              <a:rPr lang="ru-RU" sz="2400" b="1" i="1" dirty="0" smtClean="0"/>
              <a:t>закреплении</a:t>
            </a:r>
          </a:p>
          <a:p>
            <a:endParaRPr lang="ru-RU" sz="2400" b="1" i="1" dirty="0"/>
          </a:p>
          <a:p>
            <a:r>
              <a:rPr lang="ru-RU" sz="2400" b="1" i="1" dirty="0"/>
              <a:t>•	при </a:t>
            </a:r>
            <a:r>
              <a:rPr lang="ru-RU" sz="2400" b="1" i="1" dirty="0" smtClean="0"/>
              <a:t>повторении</a:t>
            </a:r>
          </a:p>
          <a:p>
            <a:endParaRPr lang="ru-RU" sz="2400" b="1" i="1" dirty="0"/>
          </a:p>
          <a:p>
            <a:r>
              <a:rPr lang="ru-RU" sz="2400" b="1" i="1" dirty="0"/>
              <a:t>•	при объяснении нового материала (в определенных случаях)</a:t>
            </a:r>
          </a:p>
          <a:p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1614247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u="sng" dirty="0" smtClean="0"/>
              <a:t>ВЫВОД:</a:t>
            </a:r>
            <a:endParaRPr lang="ru-RU" b="1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i="1" dirty="0"/>
              <a:t>Зная особенности условно-рефлекторной и психической деятельности учеников класса, можно правильно выбирать темп учебной работы, определять объём содержания уроков, виды и формы организации труда учащихся, обеспечивать рациональное и эффективное использование их сил и возможностей</a:t>
            </a:r>
            <a:r>
              <a:rPr lang="ru-RU" sz="2000" b="1" i="1" dirty="0" smtClean="0"/>
              <a:t>.</a:t>
            </a:r>
          </a:p>
          <a:p>
            <a:endParaRPr lang="ru-RU" sz="2000" b="1" i="1" dirty="0"/>
          </a:p>
          <a:p>
            <a:r>
              <a:rPr lang="ru-RU" sz="2000" b="1" i="1" dirty="0"/>
              <a:t>Дифференцированного обучения детей каждой индивидуально-типологической группы позволяет достигать более высокого уровня развития внимания, восприятия, памяти, мышления и </a:t>
            </a:r>
            <a:r>
              <a:rPr lang="ru-RU" sz="2000" b="1" i="1" dirty="0" smtClean="0"/>
              <a:t>речи школьников.</a:t>
            </a:r>
            <a:endParaRPr lang="ru-RU" sz="2000" b="1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28876" y="512956"/>
            <a:ext cx="3546089" cy="394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20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u="sng" dirty="0" smtClean="0"/>
              <a:t>Схема урока</a:t>
            </a:r>
            <a:endParaRPr lang="ru-RU" b="1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000" b="1" i="1" dirty="0" smtClean="0"/>
              <a:t>1</a:t>
            </a:r>
            <a:r>
              <a:rPr lang="ru-RU" sz="2000" b="1" i="1" dirty="0"/>
              <a:t>	Весь класс	Совместная постановка цели, задач урока.</a:t>
            </a:r>
          </a:p>
          <a:p>
            <a:pPr marL="0" indent="0">
              <a:buNone/>
            </a:pPr>
            <a:r>
              <a:rPr lang="ru-RU" sz="2000" b="1" i="1" dirty="0"/>
              <a:t>2	Весь класс	Лингвистическая разминка (синонимы, антонимы и т.д.; игры, другая словарная работа).</a:t>
            </a:r>
          </a:p>
          <a:p>
            <a:pPr marL="0" indent="0">
              <a:buNone/>
            </a:pPr>
            <a:r>
              <a:rPr lang="ru-RU" sz="2000" b="1" i="1" dirty="0"/>
              <a:t>3	1,2,3 группы	Дифференцированное повторение необходимого материала. (Проверка домашнего задания, опорное повторение для нового материала: правило с примерами, объяснением).</a:t>
            </a:r>
          </a:p>
          <a:p>
            <a:pPr marL="0" indent="0">
              <a:buNone/>
            </a:pPr>
            <a:r>
              <a:rPr lang="ru-RU" sz="2000" b="1" i="1" dirty="0"/>
              <a:t>4	Весь класс	Совместное объяснение нового материала с опорой на повторение.</a:t>
            </a:r>
          </a:p>
          <a:p>
            <a:pPr marL="0" indent="0">
              <a:buNone/>
            </a:pPr>
            <a:r>
              <a:rPr lang="ru-RU" sz="2000" b="1" i="1" dirty="0"/>
              <a:t>5	Весь класс;1,2,3 группы	Образец ответа, рассуждение по схеме-опоре, графическое обозначение, тренировочные примеры или Дифференцированное закрепление (повторное объяснение для 3 группы в случае необходимости).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1557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u="sng" dirty="0"/>
              <a:t>Схема урока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600" b="1" i="1" dirty="0"/>
              <a:t>6	1,2,3 группы	Закрепительные упражнения (индивидуальная работа учителя с 3 группой). Проверка работы каждой группы с участием остальных.	8 мин.</a:t>
            </a:r>
          </a:p>
          <a:p>
            <a:pPr marL="0" indent="0">
              <a:buNone/>
            </a:pPr>
            <a:r>
              <a:rPr lang="ru-RU" sz="2600" b="1" i="1" dirty="0"/>
              <a:t>7	Весь класс	Общая проверка результатов усвоения материала: самостоятельная работа, диктант, работа с перфокартой и т. д.	8 мин.</a:t>
            </a:r>
          </a:p>
          <a:p>
            <a:pPr marL="0" indent="0">
              <a:buNone/>
            </a:pPr>
            <a:r>
              <a:rPr lang="ru-RU" sz="2600" b="1" i="1" dirty="0"/>
              <a:t>8	Весь класс	Организация проверки задания (само/взаимопроверка и т.д.)	2 мин.</a:t>
            </a:r>
          </a:p>
          <a:p>
            <a:pPr marL="0" indent="0">
              <a:buNone/>
            </a:pPr>
            <a:r>
              <a:rPr lang="ru-RU" sz="2600" b="1" i="1" dirty="0"/>
              <a:t>9	1,2,3 группы	Дифференцированное домашнее задание.	3 мин.</a:t>
            </a:r>
          </a:p>
          <a:p>
            <a:r>
              <a:rPr lang="ru-RU" sz="2600" b="1" i="1" dirty="0"/>
              <a:t>На всех этапах следует отрабатывать орфографию, пунктуацию, речь. Перед каждым заданием четко ставить задачу и подводить итог.  </a:t>
            </a:r>
          </a:p>
          <a:p>
            <a:endParaRPr lang="ru-RU" sz="2600" b="1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72792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u="sng" dirty="0"/>
              <a:t>Варианты заданий по степени трудности: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400" b="1" i="1" dirty="0">
                <a:solidFill>
                  <a:srgbClr val="0070C0"/>
                </a:solidFill>
              </a:rPr>
              <a:t>Тема: «Обобщение корневых орфограмм</a:t>
            </a:r>
            <a:r>
              <a:rPr lang="ru-RU" sz="2400" b="1" i="1" dirty="0" smtClean="0">
                <a:solidFill>
                  <a:srgbClr val="0070C0"/>
                </a:solidFill>
              </a:rPr>
              <a:t>»</a:t>
            </a:r>
          </a:p>
          <a:p>
            <a:pPr marL="0" indent="0" algn="ctr">
              <a:buNone/>
            </a:pPr>
            <a:r>
              <a:rPr lang="ru-RU" sz="2400" b="1" i="1" dirty="0" smtClean="0">
                <a:solidFill>
                  <a:srgbClr val="FFC000"/>
                </a:solidFill>
              </a:rPr>
              <a:t> </a:t>
            </a:r>
            <a:r>
              <a:rPr lang="ru-RU" sz="2400" dirty="0">
                <a:solidFill>
                  <a:srgbClr val="FFC000"/>
                </a:solidFill>
              </a:rPr>
              <a:t>I вариант</a:t>
            </a:r>
          </a:p>
          <a:p>
            <a:pPr algn="ctr"/>
            <a:endParaRPr lang="ru-RU" dirty="0"/>
          </a:p>
          <a:p>
            <a:pPr marL="0" indent="0" algn="ctr">
              <a:buNone/>
            </a:pPr>
            <a:r>
              <a:rPr lang="ru-RU" sz="2400" b="1" i="1" u="sng" dirty="0"/>
              <a:t>Спиши, исправив ошибки:</a:t>
            </a:r>
          </a:p>
          <a:p>
            <a:pPr algn="ctr"/>
            <a:endParaRPr lang="ru-RU" b="1" i="1" u="sng" dirty="0"/>
          </a:p>
          <a:p>
            <a:pPr marL="0" indent="0" algn="ctr">
              <a:buNone/>
            </a:pPr>
            <a:r>
              <a:rPr lang="ru-RU" sz="2400" b="1" i="1" dirty="0" err="1"/>
              <a:t>Сонце</a:t>
            </a:r>
            <a:r>
              <a:rPr lang="ru-RU" sz="2400" b="1" i="1" dirty="0"/>
              <a:t> </a:t>
            </a:r>
            <a:r>
              <a:rPr lang="ru-RU" sz="2400" b="1" i="1" dirty="0" err="1"/>
              <a:t>закотилось</a:t>
            </a:r>
            <a:r>
              <a:rPr lang="ru-RU" sz="2400" b="1" i="1" dirty="0"/>
              <a:t>. Ночью выпал снек. </a:t>
            </a:r>
            <a:r>
              <a:rPr lang="ru-RU" sz="2400" b="1" i="1" dirty="0" err="1"/>
              <a:t>Занисло</a:t>
            </a:r>
            <a:r>
              <a:rPr lang="ru-RU" sz="2400" b="1" i="1" dirty="0"/>
              <a:t> нашу </a:t>
            </a:r>
            <a:r>
              <a:rPr lang="ru-RU" sz="2400" b="1" i="1" dirty="0" err="1"/>
              <a:t>дарошку</a:t>
            </a:r>
            <a:r>
              <a:rPr lang="ru-RU" sz="2400" b="1" i="1" dirty="0"/>
              <a:t>. Ударил </a:t>
            </a:r>
            <a:r>
              <a:rPr lang="ru-RU" sz="2400" b="1" i="1" dirty="0" err="1"/>
              <a:t>марос</a:t>
            </a:r>
            <a:r>
              <a:rPr lang="ru-RU" sz="2400" b="1" i="1" dirty="0"/>
              <a:t>. </a:t>
            </a:r>
            <a:r>
              <a:rPr lang="ru-RU" sz="2400" b="1" i="1" dirty="0" err="1"/>
              <a:t>Лесница</a:t>
            </a:r>
            <a:r>
              <a:rPr lang="ru-RU" sz="2400" b="1" i="1" dirty="0"/>
              <a:t> покрылась льдом.</a:t>
            </a:r>
          </a:p>
        </p:txBody>
      </p:sp>
    </p:spTree>
    <p:extLst>
      <p:ext uri="{BB962C8B-B14F-4D97-AF65-F5344CB8AC3E}">
        <p14:creationId xmlns:p14="http://schemas.microsoft.com/office/powerpoint/2010/main" val="3430592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u="sng" dirty="0" smtClean="0"/>
              <a:t>Варианты </a:t>
            </a:r>
            <a:r>
              <a:rPr lang="ru-RU" b="1" i="1" u="sng" dirty="0"/>
              <a:t>заданий по степени </a:t>
            </a:r>
            <a:r>
              <a:rPr lang="ru-RU" b="1" i="1" u="sng" dirty="0" smtClean="0"/>
              <a:t>трудности:</a:t>
            </a:r>
            <a:endParaRPr lang="ru-RU" b="1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rgbClr val="FFC000"/>
                </a:solidFill>
              </a:rPr>
              <a:t>II вариант</a:t>
            </a:r>
          </a:p>
          <a:p>
            <a:endParaRPr lang="ru-RU" sz="2400" dirty="0"/>
          </a:p>
          <a:p>
            <a:pPr marL="0" indent="0" algn="ctr">
              <a:buNone/>
            </a:pPr>
            <a:r>
              <a:rPr lang="ru-RU" sz="2400" b="1" i="1" u="sng" dirty="0"/>
              <a:t>Спиши, вставляя пропущенные буквы:</a:t>
            </a:r>
          </a:p>
          <a:p>
            <a:endParaRPr lang="ru-RU" sz="2400" dirty="0"/>
          </a:p>
          <a:p>
            <a:pPr marL="0" indent="0">
              <a:buNone/>
            </a:pPr>
            <a:r>
              <a:rPr lang="ru-RU" sz="2400" b="1" i="1" dirty="0" smtClean="0"/>
              <a:t>Солнечные дни  ре . </a:t>
            </a:r>
            <a:r>
              <a:rPr lang="ru-RU" sz="2400" b="1" i="1" dirty="0" err="1" smtClean="0"/>
              <a:t>ки</a:t>
            </a:r>
            <a:r>
              <a:rPr lang="ru-RU" sz="2400" b="1" i="1" dirty="0" smtClean="0"/>
              <a:t>. Со . </a:t>
            </a:r>
            <a:r>
              <a:rPr lang="ru-RU" sz="2400" b="1" i="1" dirty="0" err="1" smtClean="0"/>
              <a:t>нце</a:t>
            </a:r>
            <a:r>
              <a:rPr lang="ru-RU" sz="2400" b="1" i="1" dirty="0" smtClean="0"/>
              <a:t>  </a:t>
            </a:r>
            <a:r>
              <a:rPr lang="ru-RU" sz="2400" b="1" i="1" dirty="0" err="1" smtClean="0"/>
              <a:t>выгл</a:t>
            </a:r>
            <a:r>
              <a:rPr lang="ru-RU" sz="2400" b="1" i="1" dirty="0" smtClean="0"/>
              <a:t> . нет и уйдет за тучи. Но бывают и ясные д . </a:t>
            </a:r>
            <a:r>
              <a:rPr lang="ru-RU" sz="2400" b="1" i="1" dirty="0" err="1" smtClean="0"/>
              <a:t>ньки</a:t>
            </a:r>
            <a:r>
              <a:rPr lang="ru-RU" sz="2400" b="1" i="1" dirty="0" smtClean="0"/>
              <a:t>. Ребята рады. </a:t>
            </a:r>
            <a:r>
              <a:rPr lang="ru-RU" sz="2400" b="1" i="1" dirty="0" err="1"/>
              <a:t>С</a:t>
            </a:r>
            <a:r>
              <a:rPr lang="ru-RU" sz="2400" b="1" i="1" dirty="0" err="1" smtClean="0"/>
              <a:t>час</a:t>
            </a:r>
            <a:r>
              <a:rPr lang="ru-RU" sz="2400" b="1" i="1" dirty="0" smtClean="0"/>
              <a:t> . </a:t>
            </a:r>
            <a:r>
              <a:rPr lang="ru-RU" sz="2400" b="1" i="1" dirty="0" err="1" smtClean="0"/>
              <a:t>ливые</a:t>
            </a:r>
            <a:r>
              <a:rPr lang="ru-RU" sz="2400" b="1" i="1" dirty="0" smtClean="0"/>
              <a:t> бегут они на горку. Играют в сне . </a:t>
            </a:r>
            <a:r>
              <a:rPr lang="ru-RU" sz="2400" b="1" i="1" dirty="0" err="1" smtClean="0"/>
              <a:t>ки</a:t>
            </a:r>
            <a:r>
              <a:rPr lang="ru-RU" sz="2400" b="1" i="1" dirty="0" smtClean="0"/>
              <a:t>.</a:t>
            </a:r>
          </a:p>
          <a:p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622333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u="sng" dirty="0"/>
              <a:t>Варианты заданий по степени трудности: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2600" dirty="0">
                <a:solidFill>
                  <a:srgbClr val="FFC000"/>
                </a:solidFill>
              </a:rPr>
              <a:t>III вариант</a:t>
            </a:r>
          </a:p>
          <a:p>
            <a:r>
              <a:rPr lang="ru-RU" sz="2600" b="1" i="1" dirty="0"/>
              <a:t>ласка – пол . скал</a:t>
            </a:r>
          </a:p>
          <a:p>
            <a:r>
              <a:rPr lang="ru-RU" sz="2600" b="1" i="1" dirty="0"/>
              <a:t>спешка – </a:t>
            </a:r>
            <a:r>
              <a:rPr lang="ru-RU" sz="2600" b="1" i="1" dirty="0" err="1"/>
              <a:t>посп</a:t>
            </a:r>
            <a:r>
              <a:rPr lang="ru-RU" sz="2600" b="1" i="1" dirty="0"/>
              <a:t> . шил</a:t>
            </a:r>
          </a:p>
          <a:p>
            <a:r>
              <a:rPr lang="ru-RU" sz="2600" b="1" i="1" dirty="0"/>
              <a:t>чистка – </a:t>
            </a:r>
            <a:r>
              <a:rPr lang="ru-RU" sz="2600" b="1" i="1" dirty="0" err="1"/>
              <a:t>выч</a:t>
            </a:r>
            <a:r>
              <a:rPr lang="ru-RU" sz="2600" b="1" i="1" dirty="0"/>
              <a:t>. </a:t>
            </a:r>
            <a:r>
              <a:rPr lang="ru-RU" sz="2600" b="1" i="1" dirty="0" err="1"/>
              <a:t>стил</a:t>
            </a:r>
            <a:endParaRPr lang="ru-RU" sz="2600" b="1" i="1" dirty="0"/>
          </a:p>
          <a:p>
            <a:r>
              <a:rPr lang="ru-RU" sz="2600" b="1" i="1" dirty="0"/>
              <a:t>снежок – сне . </a:t>
            </a:r>
            <a:r>
              <a:rPr lang="ru-RU" sz="2600" b="1" i="1" dirty="0" err="1"/>
              <a:t>ки</a:t>
            </a:r>
            <a:endParaRPr lang="ru-RU" sz="2600" b="1" i="1" dirty="0"/>
          </a:p>
          <a:p>
            <a:r>
              <a:rPr lang="ru-RU" sz="2600" b="1" i="1" dirty="0"/>
              <a:t>гряды – </a:t>
            </a:r>
            <a:r>
              <a:rPr lang="ru-RU" sz="2600" b="1" i="1" dirty="0" err="1"/>
              <a:t>гря</a:t>
            </a:r>
            <a:r>
              <a:rPr lang="ru-RU" sz="2600" b="1" i="1" dirty="0"/>
              <a:t> . ка</a:t>
            </a:r>
          </a:p>
          <a:p>
            <a:r>
              <a:rPr lang="ru-RU" sz="2600" b="1" i="1" dirty="0"/>
              <a:t>береза – </a:t>
            </a:r>
            <a:r>
              <a:rPr lang="ru-RU" sz="2600" b="1" i="1" dirty="0" err="1"/>
              <a:t>бере</a:t>
            </a:r>
            <a:r>
              <a:rPr lang="ru-RU" sz="2600" b="1" i="1" dirty="0"/>
              <a:t> . ка</a:t>
            </a:r>
          </a:p>
          <a:p>
            <a:r>
              <a:rPr lang="ru-RU" sz="2600" b="1" i="1" dirty="0"/>
              <a:t>солнышко – со .</a:t>
            </a:r>
            <a:r>
              <a:rPr lang="ru-RU" sz="2600" b="1" i="1" dirty="0" err="1"/>
              <a:t>це</a:t>
            </a:r>
            <a:endParaRPr lang="ru-RU" sz="2600" b="1" i="1" dirty="0"/>
          </a:p>
          <a:p>
            <a:r>
              <a:rPr lang="ru-RU" sz="2600" b="1" i="1" dirty="0"/>
              <a:t>честь – чес . </a:t>
            </a:r>
            <a:r>
              <a:rPr lang="ru-RU" sz="2600" b="1" i="1" dirty="0" err="1"/>
              <a:t>ный</a:t>
            </a:r>
            <a:endParaRPr lang="ru-RU" sz="2600" b="1" i="1" dirty="0"/>
          </a:p>
          <a:p>
            <a:r>
              <a:rPr lang="ru-RU" sz="2600" b="1" i="1" dirty="0"/>
              <a:t>место – </a:t>
            </a:r>
            <a:r>
              <a:rPr lang="ru-RU" sz="2600" b="1" i="1" dirty="0" err="1"/>
              <a:t>мес</a:t>
            </a:r>
            <a:r>
              <a:rPr lang="ru-RU" sz="2600" b="1" i="1" dirty="0"/>
              <a:t> . </a:t>
            </a:r>
            <a:r>
              <a:rPr lang="ru-RU" sz="2600" b="1" i="1" dirty="0" err="1"/>
              <a:t>ный</a:t>
            </a:r>
            <a:endParaRPr lang="ru-RU" sz="2600" b="1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9841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u="sng" dirty="0"/>
              <a:t>Варианты заданий по степени трудности: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400" b="1" i="1" dirty="0">
                <a:solidFill>
                  <a:srgbClr val="0070C0"/>
                </a:solidFill>
              </a:rPr>
              <a:t>Тема: «Родовые окончания имен прилагательных</a:t>
            </a:r>
            <a:r>
              <a:rPr lang="ru-RU" sz="2400" b="1" i="1" dirty="0" smtClean="0">
                <a:solidFill>
                  <a:srgbClr val="0070C0"/>
                </a:solidFill>
              </a:rPr>
              <a:t>»</a:t>
            </a:r>
          </a:p>
          <a:p>
            <a:pPr marL="0" indent="0" algn="ctr">
              <a:buNone/>
            </a:pPr>
            <a:r>
              <a:rPr lang="ru-RU" sz="2400" b="1" i="1" dirty="0" smtClean="0"/>
              <a:t> </a:t>
            </a:r>
            <a:r>
              <a:rPr lang="ru-RU" sz="2400" b="1" i="1" dirty="0">
                <a:solidFill>
                  <a:srgbClr val="FFC000"/>
                </a:solidFill>
              </a:rPr>
              <a:t>I вариант</a:t>
            </a:r>
          </a:p>
          <a:p>
            <a:pPr algn="ctr"/>
            <a:endParaRPr lang="ru-RU" dirty="0"/>
          </a:p>
          <a:p>
            <a:pPr marL="0" indent="0" algn="ctr">
              <a:buNone/>
            </a:pPr>
            <a:r>
              <a:rPr lang="ru-RU" sz="2400" b="1" i="1" u="sng" dirty="0"/>
              <a:t>Составьте сочетания существительных с прилагательными. Напишите, вставляя нужные окончания.</a:t>
            </a:r>
          </a:p>
          <a:p>
            <a:pPr algn="ctr"/>
            <a:endParaRPr lang="ru-RU" sz="2000" b="1" i="1" u="sng" dirty="0"/>
          </a:p>
          <a:p>
            <a:pPr marL="0" indent="0" algn="ctr">
              <a:buNone/>
            </a:pPr>
            <a:r>
              <a:rPr lang="ru-RU" sz="2400" b="1" i="1" dirty="0" err="1"/>
              <a:t>Сладк</a:t>
            </a:r>
            <a:r>
              <a:rPr lang="ru-RU" sz="2400" b="1" i="1" dirty="0"/>
              <a:t>..  (печенье, сон). Горяч..  (солнце, пора). </a:t>
            </a:r>
            <a:r>
              <a:rPr lang="ru-RU" sz="2400" b="1" i="1" dirty="0" err="1"/>
              <a:t>Лёгк</a:t>
            </a:r>
            <a:r>
              <a:rPr lang="ru-RU" sz="2400" b="1" i="1" dirty="0"/>
              <a:t>..  (портфель, задача). </a:t>
            </a:r>
            <a:r>
              <a:rPr lang="ru-RU" sz="2400" b="1" i="1" dirty="0" err="1"/>
              <a:t>Мелк</a:t>
            </a:r>
            <a:r>
              <a:rPr lang="ru-RU" sz="2400" b="1" i="1" dirty="0"/>
              <a:t>..  (озеро, ягода).</a:t>
            </a:r>
          </a:p>
          <a:p>
            <a:pPr algn="ctr"/>
            <a:endParaRPr lang="ru-RU" sz="2400" b="1" i="1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2667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u="sng" dirty="0"/>
              <a:t>Варианты заданий по степени трудности: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rgbClr val="FFC000"/>
                </a:solidFill>
              </a:rPr>
              <a:t>II вариант</a:t>
            </a:r>
          </a:p>
          <a:p>
            <a:pPr algn="ctr"/>
            <a:endParaRPr lang="ru-RU" sz="2400" dirty="0"/>
          </a:p>
          <a:p>
            <a:pPr marL="0" indent="0" algn="ctr">
              <a:buNone/>
            </a:pPr>
            <a:r>
              <a:rPr lang="ru-RU" sz="2400" b="1" i="1" u="sng" dirty="0"/>
              <a:t>К данным существительным подберите и напишите однокорен­ные имена прилагательные женского рода.</a:t>
            </a:r>
          </a:p>
          <a:p>
            <a:endParaRPr lang="ru-RU" sz="2400" dirty="0"/>
          </a:p>
          <a:p>
            <a:pPr marL="0" indent="0">
              <a:buNone/>
            </a:pPr>
            <a:r>
              <a:rPr lang="ru-RU" sz="2400" b="1" i="1" dirty="0"/>
              <a:t>Польза – полезная книга. Праздник - … прогулка. Радость - … весть. Зима - … стужа. Счастье - … жизнь. Ночь - … тишина. Тепло - … погода. Вкус - … еда.</a:t>
            </a:r>
          </a:p>
        </p:txBody>
      </p:sp>
    </p:spTree>
    <p:extLst>
      <p:ext uri="{BB962C8B-B14F-4D97-AF65-F5344CB8AC3E}">
        <p14:creationId xmlns:p14="http://schemas.microsoft.com/office/powerpoint/2010/main" val="428872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b="1" i="1" dirty="0"/>
              <a:t>Организация работы по дифференцированному обучению на уроках русского языка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b="1" i="1" dirty="0"/>
              <a:t>Дифференцированный подход к обучению играет большую роль в освоении знаний учащимися на уроках русского языка</a:t>
            </a:r>
            <a:r>
              <a:rPr lang="ru-RU" sz="2400" b="1" i="1" dirty="0" smtClean="0"/>
              <a:t>. </a:t>
            </a:r>
          </a:p>
          <a:p>
            <a:endParaRPr lang="ru-RU" sz="2400" b="1" i="1" dirty="0"/>
          </a:p>
          <a:p>
            <a:r>
              <a:rPr lang="ru-RU" sz="2400" b="1" i="1" dirty="0"/>
              <a:t>Основная задача дифференцированного обучения - вовлечь в работу каждого ученика, помочь «слабому», развивать способности «сильных». </a:t>
            </a:r>
            <a:endParaRPr lang="ru-RU" sz="2400" b="1" i="1" dirty="0" smtClean="0"/>
          </a:p>
          <a:p>
            <a:endParaRPr lang="ru-RU" sz="2400" b="1" i="1" dirty="0"/>
          </a:p>
          <a:p>
            <a:r>
              <a:rPr lang="ru-RU" sz="2400" b="1" i="1" dirty="0"/>
              <a:t>Дифференцированная работа требует предварительного деления учащихся на группы  по уровню обучаемости. </a:t>
            </a:r>
          </a:p>
          <a:p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3933943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u="sng" dirty="0"/>
              <a:t>Варианты заданий по степени трудности: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rgbClr val="FFC000"/>
                </a:solidFill>
              </a:rPr>
              <a:t>III вариант</a:t>
            </a:r>
          </a:p>
          <a:p>
            <a:pPr marL="0" indent="0" algn="ctr">
              <a:buNone/>
            </a:pPr>
            <a:r>
              <a:rPr lang="ru-RU" sz="2400" b="1" i="1" dirty="0">
                <a:solidFill>
                  <a:srgbClr val="7030A0"/>
                </a:solidFill>
              </a:rPr>
              <a:t>Имена прилагательные среднего  рода отвечают на вопрос какое? Они имеют окончания  -</a:t>
            </a:r>
            <a:r>
              <a:rPr lang="ru-RU" sz="2400" b="1" i="1" dirty="0" err="1">
                <a:solidFill>
                  <a:srgbClr val="7030A0"/>
                </a:solidFill>
              </a:rPr>
              <a:t>ое</a:t>
            </a:r>
            <a:r>
              <a:rPr lang="ru-RU" sz="2400" b="1" i="1" dirty="0">
                <a:solidFill>
                  <a:srgbClr val="7030A0"/>
                </a:solidFill>
              </a:rPr>
              <a:t>, -ее.</a:t>
            </a:r>
          </a:p>
          <a:p>
            <a:pPr marL="0" indent="0" algn="ctr">
              <a:buNone/>
            </a:pPr>
            <a:r>
              <a:rPr lang="ru-RU" sz="2400" b="1" i="1" dirty="0" err="1">
                <a:solidFill>
                  <a:srgbClr val="7030A0"/>
                </a:solidFill>
              </a:rPr>
              <a:t>Какое?глубокое</a:t>
            </a:r>
            <a:r>
              <a:rPr lang="ru-RU" sz="2400" b="1" i="1" dirty="0">
                <a:solidFill>
                  <a:srgbClr val="7030A0"/>
                </a:solidFill>
              </a:rPr>
              <a:t>, синее.</a:t>
            </a:r>
          </a:p>
          <a:p>
            <a:pPr marL="0" indent="0" algn="ctr">
              <a:buNone/>
            </a:pPr>
            <a:r>
              <a:rPr lang="ru-RU" sz="2400" b="1" i="1" u="sng" dirty="0"/>
              <a:t>Напишите имена прилагательные с существительными </a:t>
            </a:r>
            <a:r>
              <a:rPr lang="ru-RU" sz="2400" b="1" i="1" u="sng" dirty="0" err="1"/>
              <a:t>сред­ного</a:t>
            </a:r>
            <a:r>
              <a:rPr lang="ru-RU" sz="2400" b="1" i="1" u="sng" dirty="0"/>
              <a:t> рода. Измените окончания прилагательных</a:t>
            </a:r>
            <a:r>
              <a:rPr lang="ru-RU" sz="2400" b="1" i="1" u="sng" dirty="0" smtClean="0"/>
              <a:t>.</a:t>
            </a:r>
          </a:p>
          <a:p>
            <a:pPr marL="0" indent="0" algn="ctr">
              <a:buNone/>
            </a:pPr>
            <a:endParaRPr lang="ru-RU" sz="2400" b="1" i="1" u="sng" dirty="0"/>
          </a:p>
          <a:p>
            <a:pPr marL="0" indent="0">
              <a:buNone/>
            </a:pPr>
            <a:r>
              <a:rPr lang="ru-RU" sz="2400" dirty="0"/>
              <a:t>(</a:t>
            </a:r>
            <a:r>
              <a:rPr lang="ru-RU" sz="2400" b="1" i="1" dirty="0"/>
              <a:t>Какое?)Раннее утро, (жгучий) солнце, (поздний) время,(горячий) молоко,(свежий) мясо, (соседний) поле, (ближний) озеро, (сладкий) варенье, (лёгкий) облако.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806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00259"/>
          </a:xfrm>
        </p:spPr>
        <p:txBody>
          <a:bodyPr>
            <a:normAutofit/>
          </a:bodyPr>
          <a:lstStyle/>
          <a:p>
            <a:pPr algn="ctr"/>
            <a:r>
              <a:rPr lang="ru-RU" sz="4800" b="1" i="1" u="sng" dirty="0" smtClean="0"/>
              <a:t>ВЫВОДЫ:</a:t>
            </a:r>
            <a:endParaRPr lang="ru-RU" sz="4800" b="1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828800"/>
            <a:ext cx="9514882" cy="4716965"/>
          </a:xfrm>
        </p:spPr>
        <p:txBody>
          <a:bodyPr>
            <a:normAutofit fontScale="77500" lnSpcReduction="20000"/>
          </a:bodyPr>
          <a:lstStyle/>
          <a:p>
            <a:r>
              <a:rPr lang="ru-RU" sz="2300" b="1" i="1" dirty="0"/>
              <a:t>При организации коррекционных занятий следует исхо­дить из возможностей ребенка – задание должно лежать в зоне умеренной трудности, но быть доступным, так как на первых эта­пах коррекционной работы необ­ходимо обеспечить ученику субъ­ективное переживание успеха на фоне опре­деленной затраты уси­лий.  В дальнейшем трудность задания следует увели­чивать про­порционально возрастающим возможностям ребенка.</a:t>
            </a:r>
          </a:p>
          <a:p>
            <a:endParaRPr lang="ru-RU" sz="2300" b="1" i="1" dirty="0"/>
          </a:p>
          <a:p>
            <a:r>
              <a:rPr lang="ru-RU" sz="2300" b="1" i="1" dirty="0"/>
              <a:t>Таким образом, одним из важнейших условий реализации индивидуально-дифферен­цированного подхода к учащимся является постоянное    изучение их индиви­дуальных и типических особенностей, познавательных возможностей, влияющих на успешность усвоения учебного материала.</a:t>
            </a:r>
          </a:p>
          <a:p>
            <a:endParaRPr lang="ru-RU" sz="2300" b="1" i="1" dirty="0"/>
          </a:p>
          <a:p>
            <a:r>
              <a:rPr lang="ru-RU" sz="2300" b="1" i="1" dirty="0"/>
              <a:t>Успешность применения индивидуального подхода к уча­щимся опре­деляется правильным подбором дифференцированных заданий, систематиче­ским контролем учителя за их выполнением, оказанием своевременной по­мощи ребенку в случае возникновения у него затруднений.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273999" y="457200"/>
            <a:ext cx="2713557" cy="2899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84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636" y="2848131"/>
            <a:ext cx="8719366" cy="359763"/>
          </a:xfrm>
        </p:spPr>
        <p:txBody>
          <a:bodyPr>
            <a:noAutofit/>
          </a:bodyPr>
          <a:lstStyle/>
          <a:p>
            <a:pPr algn="ctr"/>
            <a:r>
              <a:rPr lang="ru-RU" sz="4400" b="1" i="1" dirty="0" smtClean="0">
                <a:latin typeface="Comic Sans MS" panose="030F0702030302020204" pitchFamily="66" charset="0"/>
              </a:rPr>
              <a:t>СПАСИБО   ЗА   ВНИМАНИЕ!</a:t>
            </a:r>
            <a:endParaRPr lang="ru-RU" sz="4400" b="1" i="1" dirty="0">
              <a:latin typeface="Comic Sans MS" panose="030F0702030302020204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0904">
            <a:off x="5954751" y="256478"/>
            <a:ext cx="3319252" cy="248672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06775">
            <a:off x="1271239" y="3992137"/>
            <a:ext cx="3245005" cy="2520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200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 </a:t>
            </a:r>
            <a:r>
              <a:rPr lang="ru-RU" b="1" i="1" dirty="0"/>
              <a:t>Характерные особенности групп и задачи по работе с ними</a:t>
            </a:r>
            <a:r>
              <a:rPr lang="ru-RU" dirty="0"/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85639"/>
            <a:ext cx="9191494" cy="478387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300" b="1" i="1" dirty="0">
                <a:solidFill>
                  <a:srgbClr val="0070C0"/>
                </a:solidFill>
              </a:rPr>
              <a:t>1 вариант </a:t>
            </a:r>
            <a:r>
              <a:rPr lang="ru-RU" sz="2300" b="1" i="1" dirty="0"/>
              <a:t>- школьники с устойчивой </a:t>
            </a:r>
            <a:r>
              <a:rPr lang="ru-RU" sz="2300" b="1" i="1" dirty="0" smtClean="0"/>
              <a:t>успеваемостью ,имеющие </a:t>
            </a:r>
            <a:r>
              <a:rPr lang="ru-RU" sz="2300" b="1" i="1" dirty="0"/>
              <a:t>достаточный фонд знаний, высокий уровень познавательной </a:t>
            </a:r>
            <a:r>
              <a:rPr lang="ru-RU" sz="2300" b="1" i="1" dirty="0" smtClean="0"/>
              <a:t>активности.</a:t>
            </a:r>
          </a:p>
          <a:p>
            <a:pPr marL="0" indent="0">
              <a:buNone/>
            </a:pPr>
            <a:r>
              <a:rPr lang="ru-RU" sz="2300" b="1" i="1" dirty="0" smtClean="0">
                <a:solidFill>
                  <a:srgbClr val="0070C0"/>
                </a:solidFill>
              </a:rPr>
              <a:t>Задача </a:t>
            </a:r>
            <a:r>
              <a:rPr lang="ru-RU" sz="2300" b="1" i="1" dirty="0"/>
              <a:t>- особого внимания требует воспитание у этой группы ребят трудолюбия и высокой требовательности к результатам своей работы</a:t>
            </a:r>
            <a:r>
              <a:rPr lang="ru-RU" sz="2300" b="1" i="1" dirty="0" smtClean="0"/>
              <a:t>.</a:t>
            </a:r>
          </a:p>
          <a:p>
            <a:r>
              <a:rPr lang="ru-RU" sz="2300" b="1" i="1" dirty="0" smtClean="0"/>
              <a:t> </a:t>
            </a:r>
          </a:p>
          <a:p>
            <a:r>
              <a:rPr lang="ru-RU" sz="2300" b="1" i="1" dirty="0" smtClean="0">
                <a:solidFill>
                  <a:srgbClr val="0070C0"/>
                </a:solidFill>
              </a:rPr>
              <a:t>2вариант</a:t>
            </a:r>
            <a:r>
              <a:rPr lang="ru-RU" sz="2300" b="1" i="1" dirty="0" smtClean="0"/>
              <a:t> </a:t>
            </a:r>
            <a:r>
              <a:rPr lang="ru-RU" sz="2300" b="1" i="1" dirty="0"/>
              <a:t>- школьники со средними учебными возможностями. При работе с этой группой главное внимание необходимо уделять развитию их познавательной активности, участию в разрешении проблемных ситуаций (иногда с тактичной помощью учителя), воспитанию самостоятельности и уверенности в своих познавательных возможностях. Необходимо постоянно создавать условия для продвижения в развитии этой группы школьников и постепенного перехода части из них на работу по 1 варианту</a:t>
            </a:r>
            <a:r>
              <a:rPr lang="ru-RU" sz="2300" b="1" i="1" dirty="0" smtClean="0"/>
              <a:t>.</a:t>
            </a:r>
          </a:p>
          <a:p>
            <a:pPr marL="0" indent="0">
              <a:buNone/>
            </a:pPr>
            <a:endParaRPr lang="ru-RU" sz="2300" b="1" i="1" dirty="0"/>
          </a:p>
          <a:p>
            <a:pPr marL="0" indent="0">
              <a:buNone/>
            </a:pPr>
            <a:r>
              <a:rPr lang="ru-RU" sz="2300" b="1" i="1" dirty="0">
                <a:solidFill>
                  <a:srgbClr val="0070C0"/>
                </a:solidFill>
              </a:rPr>
              <a:t>Задача</a:t>
            </a:r>
            <a:r>
              <a:rPr lang="ru-RU" sz="2300" b="1" i="1" dirty="0"/>
              <a:t> - развивать их способности, воспитывать самостоятельность, уверенность в своих силах. 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8828" y="1650379"/>
            <a:ext cx="1182031" cy="227484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0" y="3278459"/>
            <a:ext cx="1025912" cy="2129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5967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/>
              <a:t>Характерные особенности групп и задачи по работе с ними: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b="1" i="1" dirty="0">
                <a:solidFill>
                  <a:srgbClr val="0070C0"/>
                </a:solidFill>
              </a:rPr>
              <a:t>3 вариант </a:t>
            </a:r>
            <a:r>
              <a:rPr lang="ru-RU" sz="2000" b="1" i="1" dirty="0"/>
              <a:t>- учащиеся с пониженной успеваемостью в результате их педагогической запущенности или низких способностей (читают плохо, не говорят, плохо запоминают и т.д.) </a:t>
            </a:r>
            <a:endParaRPr lang="ru-RU" sz="2000" b="1" i="1" dirty="0" smtClean="0"/>
          </a:p>
          <a:p>
            <a:endParaRPr lang="ru-RU" sz="2000" b="1" i="1" dirty="0"/>
          </a:p>
          <a:p>
            <a:endParaRPr lang="ru-RU" sz="2000" b="1" i="1" dirty="0"/>
          </a:p>
          <a:p>
            <a:pPr marL="0" indent="0">
              <a:buNone/>
            </a:pPr>
            <a:r>
              <a:rPr lang="ru-RU" sz="2000" b="1" i="1" dirty="0">
                <a:solidFill>
                  <a:srgbClr val="0070C0"/>
                </a:solidFill>
              </a:rPr>
              <a:t>Задача -</a:t>
            </a:r>
            <a:r>
              <a:rPr lang="ru-RU" sz="2000" b="1" i="1" dirty="0"/>
              <a:t> уделить особое внимание, поддержать, помочь усваивать материал, работать некоторое время только с ними на уроке, пока I и 2 варианты работают самостоятельно, помогать усваивать правило, формировать умение объяснить орфограмму, проговаривать вслух, то есть работать с учащимися отдельно. </a:t>
            </a:r>
          </a:p>
          <a:p>
            <a:endParaRPr lang="ru-RU" b="1" i="1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5151" y="2365156"/>
            <a:ext cx="1717287" cy="3676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0112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/>
              <a:t>Различные виды дифференцированной помощи на уроках русского языка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b="1" i="1" dirty="0"/>
              <a:t>•	Постоянная работа над ошибками на уроке и включение ее в домашние задания, предупреждение о наиболее типичных ошибках, неправильных подходах при выполнении задания</a:t>
            </a:r>
            <a:r>
              <a:rPr lang="ru-RU" b="1" i="1" dirty="0" smtClean="0"/>
              <a:t>.</a:t>
            </a:r>
          </a:p>
          <a:p>
            <a:endParaRPr lang="ru-RU" b="1" i="1" dirty="0"/>
          </a:p>
          <a:p>
            <a:pPr marL="0" indent="0">
              <a:buNone/>
            </a:pPr>
            <a:r>
              <a:rPr lang="ru-RU" b="1" i="1" dirty="0"/>
              <a:t>•	Индивидуализация домашнего задания слабоуспевающим учащимся</a:t>
            </a:r>
            <a:r>
              <a:rPr lang="ru-RU" b="1" i="1" dirty="0" smtClean="0"/>
              <a:t>.</a:t>
            </a:r>
          </a:p>
          <a:p>
            <a:endParaRPr lang="ru-RU" b="1" i="1" dirty="0"/>
          </a:p>
          <a:p>
            <a:pPr marL="0" indent="0">
              <a:buNone/>
            </a:pPr>
            <a:r>
              <a:rPr lang="ru-RU" b="1" i="1" dirty="0"/>
              <a:t>•	Повторение дома материала, необходимого для</a:t>
            </a:r>
          </a:p>
          <a:p>
            <a:pPr marL="0" indent="0">
              <a:buNone/>
            </a:pPr>
            <a:r>
              <a:rPr lang="ru-RU" b="1" i="1" dirty="0"/>
              <a:t>изучения новой темы</a:t>
            </a:r>
            <a:r>
              <a:rPr lang="ru-RU" b="1" i="1" dirty="0" smtClean="0"/>
              <a:t>.</a:t>
            </a:r>
          </a:p>
          <a:p>
            <a:endParaRPr lang="ru-RU" b="1" i="1" dirty="0"/>
          </a:p>
          <a:p>
            <a:pPr marL="0" indent="0">
              <a:buNone/>
            </a:pPr>
            <a:r>
              <a:rPr lang="ru-RU" b="1" i="1" dirty="0"/>
              <a:t>•	Использование слабыми учащимися при ответе составленным</a:t>
            </a:r>
          </a:p>
          <a:p>
            <a:pPr marL="0" indent="0">
              <a:buNone/>
            </a:pPr>
            <a:r>
              <a:rPr lang="ru-RU" b="1" i="1" dirty="0"/>
              <a:t>дома планом изложения материала или выполненной самим памяткой для ответа</a:t>
            </a:r>
            <a:r>
              <a:rPr lang="ru-RU" b="1" i="1" dirty="0" smtClean="0"/>
              <a:t>.</a:t>
            </a:r>
          </a:p>
          <a:p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148433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/>
              <a:t>Различные виды дифференцированной помощи на уроках русского языка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i="1" dirty="0"/>
              <a:t>•	Координация объема домашних заданий, доступность</a:t>
            </a:r>
          </a:p>
          <a:p>
            <a:pPr marL="0" indent="0">
              <a:buNone/>
            </a:pPr>
            <a:r>
              <a:rPr lang="ru-RU" sz="2000" b="1" i="1" dirty="0"/>
              <a:t>его выполнения в установленное время.</a:t>
            </a:r>
          </a:p>
          <a:p>
            <a:pPr marL="0" indent="0">
              <a:buNone/>
            </a:pPr>
            <a:r>
              <a:rPr lang="ru-RU" sz="2000" b="1" i="1" dirty="0"/>
              <a:t>•	Привлечение школьников к осуществлению самоконтроля при выполнении упражнений.</a:t>
            </a:r>
          </a:p>
          <a:p>
            <a:pPr marL="0" indent="0">
              <a:buNone/>
            </a:pPr>
            <a:r>
              <a:rPr lang="ru-RU" sz="2000" b="1" i="1" dirty="0"/>
              <a:t>•	Предоставление времени для подготовки к ответу у доски (краткая запись, использование наглядных пособий).</a:t>
            </a:r>
          </a:p>
          <a:p>
            <a:pPr marL="0" indent="0">
              <a:buNone/>
            </a:pPr>
            <a:r>
              <a:rPr lang="ru-RU" sz="2000" b="1" i="1" dirty="0"/>
              <a:t>•	Оказание должной помощи слабоуспевающим в ходе самостоятельной работы на уроке.</a:t>
            </a:r>
          </a:p>
          <a:p>
            <a:pPr marL="0" indent="0">
              <a:buNone/>
            </a:pPr>
            <a:r>
              <a:rPr lang="ru-RU" sz="2000" b="1" i="1" dirty="0"/>
              <a:t>•	Указание правила, на которое опирается задание.</a:t>
            </a:r>
          </a:p>
          <a:p>
            <a:pPr marL="0" indent="0">
              <a:buNone/>
            </a:pPr>
            <a:r>
              <a:rPr lang="ru-RU" sz="2000" b="1" i="1" dirty="0"/>
              <a:t>•	Дополнение к заданию (рисунок, схема, инструкция и т.п.).</a:t>
            </a:r>
          </a:p>
          <a:p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20107728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/>
              <a:t>Различные виды дифференцированной помощи на уроках русского языка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i="1" dirty="0"/>
              <a:t>•	Указание алгоритма выполнения задания.</a:t>
            </a:r>
          </a:p>
          <a:p>
            <a:pPr marL="0" indent="0">
              <a:buNone/>
            </a:pPr>
            <a:r>
              <a:rPr lang="ru-RU" sz="2400" b="1" i="1" dirty="0"/>
              <a:t>•	Указание аналогичного задания, выполненного раньше.</a:t>
            </a:r>
          </a:p>
          <a:p>
            <a:pPr marL="0" indent="0">
              <a:buNone/>
            </a:pPr>
            <a:r>
              <a:rPr lang="ru-RU" sz="2400" b="1" i="1" dirty="0"/>
              <a:t>•	Объяснение хода выполнения подобного задания.</a:t>
            </a:r>
          </a:p>
          <a:p>
            <a:pPr marL="0" indent="0">
              <a:buNone/>
            </a:pPr>
            <a:r>
              <a:rPr lang="ru-RU" sz="2400" b="1" i="1" dirty="0"/>
              <a:t>•	Предложение выполнить вспомогательное задание, наводящее на решение предложенного.</a:t>
            </a:r>
          </a:p>
          <a:p>
            <a:pPr marL="0" indent="0">
              <a:buNone/>
            </a:pPr>
            <a:r>
              <a:rPr lang="ru-RU" sz="2400" b="1" i="1" dirty="0"/>
              <a:t>•	Наведение на поиск решения определенной ассоциацией.</a:t>
            </a:r>
          </a:p>
          <a:p>
            <a:pPr marL="0" indent="0">
              <a:buNone/>
            </a:pPr>
            <a:r>
              <a:rPr lang="ru-RU" sz="2400" b="1" i="1" dirty="0"/>
              <a:t>•	Указание причинно-следственных связей, необходимых для выполнения задания.</a:t>
            </a:r>
          </a:p>
          <a:p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3364890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/>
              <a:t>Различные виды дифференцированной помощи на уроках русского языка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•	</a:t>
            </a:r>
            <a:r>
              <a:rPr lang="ru-RU" sz="2400" b="1" i="1" dirty="0"/>
              <a:t>Выдача ответа или результата выполнения задания</a:t>
            </a:r>
            <a:r>
              <a:rPr lang="ru-RU" sz="2400" b="1" i="1" dirty="0" smtClean="0"/>
              <a:t>.</a:t>
            </a:r>
          </a:p>
          <a:p>
            <a:endParaRPr lang="ru-RU" sz="2400" b="1" i="1" dirty="0"/>
          </a:p>
          <a:p>
            <a:pPr marL="0" indent="0">
              <a:buNone/>
            </a:pPr>
            <a:r>
              <a:rPr lang="ru-RU" sz="2400" b="1" i="1" dirty="0"/>
              <a:t>•	Расчленение сложного задания на элементарные составные части</a:t>
            </a:r>
            <a:r>
              <a:rPr lang="ru-RU" sz="2400" b="1" i="1" dirty="0" smtClean="0"/>
              <a:t>.</a:t>
            </a:r>
          </a:p>
          <a:p>
            <a:endParaRPr lang="ru-RU" sz="2400" b="1" i="1" dirty="0"/>
          </a:p>
          <a:p>
            <a:pPr marL="0" indent="0">
              <a:buNone/>
            </a:pPr>
            <a:r>
              <a:rPr lang="ru-RU" sz="2400" b="1" i="1" dirty="0"/>
              <a:t>•	Постановка наводящих вопросов</a:t>
            </a:r>
            <a:r>
              <a:rPr lang="ru-RU" sz="2400" b="1" i="1" dirty="0" smtClean="0"/>
              <a:t>.</a:t>
            </a:r>
          </a:p>
          <a:p>
            <a:endParaRPr lang="ru-RU" sz="2400" b="1" i="1" dirty="0"/>
          </a:p>
          <a:p>
            <a:pPr marL="0" indent="0">
              <a:buNone/>
            </a:pPr>
            <a:r>
              <a:rPr lang="ru-RU" sz="2400" b="1" i="1" dirty="0"/>
              <a:t>•	Программирование дифференцирующих факторов в самих заданиях.</a:t>
            </a:r>
          </a:p>
          <a:p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9036879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/>
              <a:t>Особенности работы по вариантам на уроках русского языка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2200" b="1" i="1" u="sng" dirty="0">
                <a:solidFill>
                  <a:srgbClr val="0070C0"/>
                </a:solidFill>
              </a:rPr>
              <a:t>Что нужно учитывать, дифференцируя работу с учащимися? </a:t>
            </a:r>
          </a:p>
          <a:p>
            <a:pPr marL="0" indent="0">
              <a:buNone/>
            </a:pPr>
            <a:r>
              <a:rPr lang="ru-RU" sz="2200" b="1" i="1" dirty="0"/>
              <a:t>•	Объяснение нового материала должно строиться для всех одинаково, то есть всем предоставлять возможность учиться в одинаковых условиях.</a:t>
            </a:r>
          </a:p>
          <a:p>
            <a:pPr marL="0" indent="0">
              <a:buNone/>
            </a:pPr>
            <a:r>
              <a:rPr lang="ru-RU" sz="2200" b="1" i="1" dirty="0"/>
              <a:t>•	Закончить объяснение нового материала образцовым ответом с использованием опорных схем, таблиц, графического изображения</a:t>
            </a:r>
          </a:p>
          <a:p>
            <a:pPr marL="0" indent="0">
              <a:buNone/>
            </a:pPr>
            <a:r>
              <a:rPr lang="ru-RU" sz="2200" b="1" i="1" dirty="0"/>
              <a:t>•	Использовать наглядные, дидактические материалы в большом количестве.</a:t>
            </a:r>
          </a:p>
          <a:p>
            <a:pPr marL="0" indent="0">
              <a:buNone/>
            </a:pPr>
            <a:r>
              <a:rPr lang="ru-RU" sz="2200" b="1" i="1" dirty="0"/>
              <a:t>•	Общая познавательная цель единая, задачи общие по теме, но каждый решает их на своем уровне.</a:t>
            </a:r>
          </a:p>
          <a:p>
            <a:pPr marL="0" indent="0">
              <a:buNone/>
            </a:pPr>
            <a:r>
              <a:rPr lang="ru-RU" sz="2200" b="1" i="1" dirty="0"/>
              <a:t>•	Все варианты выполняют свои задания, но при проверке их – слушать всем друг друга, поставить задачу - подобное задание будет домашним (например, для 2 варианта или всем), перед каждым заданием конкретно ставить задачи и подводить итоги.</a:t>
            </a:r>
          </a:p>
          <a:p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6844776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271</TotalTime>
  <Words>900</Words>
  <Application>Microsoft Office PowerPoint</Application>
  <PresentationFormat>Широкоэкранный</PresentationFormat>
  <Paragraphs>146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Comic Sans MS</vt:lpstr>
      <vt:lpstr>Trebuchet MS</vt:lpstr>
      <vt:lpstr>Wingdings 3</vt:lpstr>
      <vt:lpstr>Грань</vt:lpstr>
      <vt:lpstr>Реализация индивидуально-дифференцированного подхода в обучении русскому языку .</vt:lpstr>
      <vt:lpstr> Организация работы по дифференцированному обучению на уроках русского языка</vt:lpstr>
      <vt:lpstr> Характерные особенности групп и задачи по работе с ними: </vt:lpstr>
      <vt:lpstr>Характерные особенности групп и задачи по работе с ними: </vt:lpstr>
      <vt:lpstr>Различные виды дифференцированной помощи на уроках русского языка </vt:lpstr>
      <vt:lpstr>Различные виды дифференцированной помощи на уроках русского языка </vt:lpstr>
      <vt:lpstr>Различные виды дифференцированной помощи на уроках русского языка </vt:lpstr>
      <vt:lpstr>Различные виды дифференцированной помощи на уроках русского языка </vt:lpstr>
      <vt:lpstr>Особенности работы по вариантам на уроках русского языка</vt:lpstr>
      <vt:lpstr>Особенности работы по вариантам на уроках русского языка</vt:lpstr>
      <vt:lpstr>Дифференциация может осуществляться: </vt:lpstr>
      <vt:lpstr>ВЫВОД:</vt:lpstr>
      <vt:lpstr>Схема урока</vt:lpstr>
      <vt:lpstr>Схема урока</vt:lpstr>
      <vt:lpstr>Варианты заданий по степени трудности:</vt:lpstr>
      <vt:lpstr>Варианты заданий по степени трудности:</vt:lpstr>
      <vt:lpstr>Варианты заданий по степени трудности:</vt:lpstr>
      <vt:lpstr>Варианты заданий по степени трудности:</vt:lpstr>
      <vt:lpstr>Варианты заданий по степени трудности:</vt:lpstr>
      <vt:lpstr>Варианты заданий по степени трудности:</vt:lpstr>
      <vt:lpstr>ВЫВОДЫ:</vt:lpstr>
      <vt:lpstr>СПАСИБО   ЗА  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индивидуальной и дифференцированной работы на уроках русского языка.</dc:title>
  <dc:creator>DV</dc:creator>
  <cp:lastModifiedBy>Andrey</cp:lastModifiedBy>
  <cp:revision>31</cp:revision>
  <dcterms:created xsi:type="dcterms:W3CDTF">2014-01-22T06:38:03Z</dcterms:created>
  <dcterms:modified xsi:type="dcterms:W3CDTF">2016-02-09T11:56:54Z</dcterms:modified>
</cp:coreProperties>
</file>