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40588-6732-4D16-8BB3-6F7576AAD5A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17EC54-6A00-4D1C-8A4C-24C0FF9DA1DD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 rtl="0"/>
          <a:endParaRPr lang="ru-RU" dirty="0"/>
        </a:p>
      </dgm:t>
    </dgm:pt>
    <dgm:pt modelId="{BD839138-91EF-401F-934C-6431C4DEE368}" type="parTrans" cxnId="{42599841-2751-4B96-8D28-11BB741C00EC}">
      <dgm:prSet/>
      <dgm:spPr/>
      <dgm:t>
        <a:bodyPr/>
        <a:lstStyle/>
        <a:p>
          <a:endParaRPr lang="ru-RU"/>
        </a:p>
      </dgm:t>
    </dgm:pt>
    <dgm:pt modelId="{D2EDA686-9006-4E6F-83E3-0DF27E45EE6F}" type="sibTrans" cxnId="{42599841-2751-4B96-8D28-11BB741C00EC}">
      <dgm:prSet/>
      <dgm:spPr/>
      <dgm:t>
        <a:bodyPr/>
        <a:lstStyle/>
        <a:p>
          <a:endParaRPr lang="ru-RU"/>
        </a:p>
      </dgm:t>
    </dgm:pt>
    <dgm:pt modelId="{B3035595-FE7A-49CA-A7A9-43FFB2DDCE8D}" type="pres">
      <dgm:prSet presAssocID="{F3940588-6732-4D16-8BB3-6F7576AAD5A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643423-0EB1-4F07-B2CC-4418B7F85CCC}" type="pres">
      <dgm:prSet presAssocID="{B517EC54-6A00-4D1C-8A4C-24C0FF9DA1DD}" presName="composite" presStyleCnt="0"/>
      <dgm:spPr/>
    </dgm:pt>
    <dgm:pt modelId="{10381BBC-EEED-4A30-9453-EDB57AEE2747}" type="pres">
      <dgm:prSet presAssocID="{B517EC54-6A00-4D1C-8A4C-24C0FF9DA1DD}" presName="imgShp" presStyleLbl="fgImgPlace1" presStyleIdx="0" presStyleCnt="1" custLinFactNeighborX="-12293" custLinFactNeighborY="44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7C636895-2C01-4D92-B008-7AD0365A9735}" type="pres">
      <dgm:prSet presAssocID="{B517EC54-6A00-4D1C-8A4C-24C0FF9DA1DD}" presName="txShp" presStyleLbl="node1" presStyleIdx="0" presStyleCnt="1" custScaleX="117635" custScaleY="103306" custLinFactNeighborX="3609" custLinFactNeighborY="2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599841-2751-4B96-8D28-11BB741C00EC}" srcId="{F3940588-6732-4D16-8BB3-6F7576AAD5A2}" destId="{B517EC54-6A00-4D1C-8A4C-24C0FF9DA1DD}" srcOrd="0" destOrd="0" parTransId="{BD839138-91EF-401F-934C-6431C4DEE368}" sibTransId="{D2EDA686-9006-4E6F-83E3-0DF27E45EE6F}"/>
    <dgm:cxn modelId="{8DD7C8C7-ED04-41BD-89E5-F40BB69DE4EF}" type="presOf" srcId="{F3940588-6732-4D16-8BB3-6F7576AAD5A2}" destId="{B3035595-FE7A-49CA-A7A9-43FFB2DDCE8D}" srcOrd="0" destOrd="0" presId="urn:microsoft.com/office/officeart/2005/8/layout/vList3"/>
    <dgm:cxn modelId="{CE4B5A25-DE41-4D5B-9B19-F5D47FE73318}" type="presOf" srcId="{B517EC54-6A00-4D1C-8A4C-24C0FF9DA1DD}" destId="{7C636895-2C01-4D92-B008-7AD0365A9735}" srcOrd="0" destOrd="0" presId="urn:microsoft.com/office/officeart/2005/8/layout/vList3"/>
    <dgm:cxn modelId="{F23678A2-DA3B-429A-867B-2AF05AB778D6}" type="presParOf" srcId="{B3035595-FE7A-49CA-A7A9-43FFB2DDCE8D}" destId="{CE643423-0EB1-4F07-B2CC-4418B7F85CCC}" srcOrd="0" destOrd="0" presId="urn:microsoft.com/office/officeart/2005/8/layout/vList3"/>
    <dgm:cxn modelId="{767BDB28-5EC4-4838-9C5D-8BC5460609C7}" type="presParOf" srcId="{CE643423-0EB1-4F07-B2CC-4418B7F85CCC}" destId="{10381BBC-EEED-4A30-9453-EDB57AEE2747}" srcOrd="0" destOrd="0" presId="urn:microsoft.com/office/officeart/2005/8/layout/vList3"/>
    <dgm:cxn modelId="{816A6886-8CEB-4924-898D-D9AA2F93C856}" type="presParOf" srcId="{CE643423-0EB1-4F07-B2CC-4418B7F85CCC}" destId="{7C636895-2C01-4D92-B008-7AD0365A973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36895-2C01-4D92-B008-7AD0365A9735}">
      <dsp:nvSpPr>
        <dsp:cNvPr id="0" name=""/>
        <dsp:cNvSpPr/>
      </dsp:nvSpPr>
      <dsp:spPr>
        <a:xfrm rot="10800000">
          <a:off x="1584181" y="144004"/>
          <a:ext cx="6616619" cy="2927172"/>
        </a:xfrm>
        <a:prstGeom prst="homePlat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49493" tIns="247650" rIns="46228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0800000">
        <a:off x="2315974" y="144004"/>
        <a:ext cx="5884826" cy="2927172"/>
      </dsp:txXfrm>
    </dsp:sp>
    <dsp:sp modelId="{10381BBC-EEED-4A30-9453-EDB57AEE2747}">
      <dsp:nvSpPr>
        <dsp:cNvPr id="0" name=""/>
        <dsp:cNvSpPr/>
      </dsp:nvSpPr>
      <dsp:spPr>
        <a:xfrm>
          <a:off x="112073" y="144004"/>
          <a:ext cx="2833497" cy="28334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66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4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73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0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5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50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28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5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80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63185-2B22-4CC1-830C-7F39873625B8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CB71-E2FB-426A-BEA6-E20A13029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1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0" y="188640"/>
            <a:ext cx="8712968" cy="6480720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27157497"/>
              </p:ext>
            </p:extLst>
          </p:nvPr>
        </p:nvGraphicFramePr>
        <p:xfrm>
          <a:off x="323528" y="1484784"/>
          <a:ext cx="84582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400109" y="1700808"/>
            <a:ext cx="511485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Организация и управление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воспитательной системой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условиях ФГОС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52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177521"/>
            <a:ext cx="9133834" cy="6591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1.Определить особенности воспитательной системы в образовательном учреждении</a:t>
            </a:r>
            <a:r>
              <a:rPr lang="ru-RU" cap="all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7819" y="836712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А) Обеспечение преемственности на всех уровнях обучения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283" y="1324958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dk1"/>
                </a:solidFill>
              </a:rPr>
              <a:t>Б) Взаимосвязь с общественными организациями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7819" y="1886972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dk1"/>
                </a:solidFill>
              </a:rPr>
              <a:t>В) Приоритетные и системные виды деятельности</a:t>
            </a:r>
          </a:p>
        </p:txBody>
      </p:sp>
      <p:sp>
        <p:nvSpPr>
          <p:cNvPr id="8" name="Половина рамки 7"/>
          <p:cNvSpPr/>
          <p:nvPr/>
        </p:nvSpPr>
        <p:spPr>
          <a:xfrm rot="13485189">
            <a:off x="7508196" y="1649307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2414135"/>
            <a:ext cx="9144000" cy="6199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2.Определите черты воспитательной системы: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990" y="3073511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А) Ценностно-ориентированные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0990" y="3645024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dk1"/>
                </a:solidFill>
              </a:rPr>
              <a:t>Б) Личностно-ориентированные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2977" y="4164369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dk1"/>
                </a:solidFill>
              </a:rPr>
              <a:t>В) Педагогическая система</a:t>
            </a:r>
          </a:p>
        </p:txBody>
      </p:sp>
      <p:sp>
        <p:nvSpPr>
          <p:cNvPr id="13" name="Половина рамки 12"/>
          <p:cNvSpPr/>
          <p:nvPr/>
        </p:nvSpPr>
        <p:spPr>
          <a:xfrm rot="13485189">
            <a:off x="7437782" y="2835845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166" y="4645233"/>
            <a:ext cx="91440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3.Указать показатель критерия качества организации и эффективности воспитательной системы: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6765" y="5342449"/>
            <a:ext cx="8568952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А) Общий психологический климат в школе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3089" y="5877272"/>
            <a:ext cx="8568952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Б) Общий психологический климат в классе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7524" y="6400313"/>
            <a:ext cx="8568952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В) Общий психологический климат в педагогическом коллективе</a:t>
            </a:r>
          </a:p>
        </p:txBody>
      </p:sp>
      <p:sp>
        <p:nvSpPr>
          <p:cNvPr id="20" name="Половина рамки 19"/>
          <p:cNvSpPr/>
          <p:nvPr/>
        </p:nvSpPr>
        <p:spPr>
          <a:xfrm rot="13485189">
            <a:off x="7508197" y="5104783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988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166" y="19619"/>
            <a:ext cx="9133834" cy="6591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1.Указать  критерии факта эффективности воспитательной системы:</a:t>
            </a:r>
            <a:endParaRPr lang="ru-RU" cap="al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819" y="750577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Наличие сложившегося школьного коллектива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524" y="1267809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Наличие единого образовательного пространства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607" y="1818841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Наличие единых требований к воспитанию</a:t>
            </a:r>
          </a:p>
        </p:txBody>
      </p:sp>
      <p:sp>
        <p:nvSpPr>
          <p:cNvPr id="8" name="Половина рамки 7"/>
          <p:cNvSpPr/>
          <p:nvPr/>
        </p:nvSpPr>
        <p:spPr>
          <a:xfrm rot="13485189">
            <a:off x="8265189" y="582607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91" y="2348880"/>
            <a:ext cx="9144000" cy="6199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2.Определить задачу воспитания начальной школы:</a:t>
            </a:r>
            <a:endParaRPr lang="ru-RU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481" y="3034676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Способствовать формированию основ профессионального общения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2607" y="3531548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Способствовать формированию основ идеологического общения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7390" y="4033695"/>
            <a:ext cx="8568952" cy="4754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Способствовать формированию основ культурного общения и построения методологических отношений</a:t>
            </a:r>
          </a:p>
        </p:txBody>
      </p:sp>
      <p:sp>
        <p:nvSpPr>
          <p:cNvPr id="13" name="Половина рамки 12"/>
          <p:cNvSpPr/>
          <p:nvPr/>
        </p:nvSpPr>
        <p:spPr>
          <a:xfrm rot="13485189">
            <a:off x="8265190" y="3839407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957" y="4623031"/>
            <a:ext cx="91440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3.Основопологание Программы духовно-нравственного развития и воспитания обучающихся:</a:t>
            </a:r>
            <a:endParaRPr lang="ru-RU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EEECE1">
                  <a:lumMod val="10000"/>
                </a:srgb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7390" y="5301208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Ключевые достижения современной науки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7390" y="5819363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Ключевые образовательные задачи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7390" y="6374125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Ключевые воспитательные задачи</a:t>
            </a:r>
          </a:p>
        </p:txBody>
      </p:sp>
      <p:sp>
        <p:nvSpPr>
          <p:cNvPr id="20" name="Половина рамки 19"/>
          <p:cNvSpPr/>
          <p:nvPr/>
        </p:nvSpPr>
        <p:spPr>
          <a:xfrm rot="13485189">
            <a:off x="8243583" y="6095072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957" y="-11245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70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166" y="19619"/>
            <a:ext cx="9133834" cy="6591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ru-RU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1.Указать планируемый результат Программы духовно-нравственного развития и воспитания обучающихся:</a:t>
            </a:r>
            <a:endParaRPr lang="ru-RU" cap="al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819" y="750577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Формирование познавательного интереса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524" y="1257806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Формирование личностных качеств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9995" y="1770676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Формирование активной жизненной позиции</a:t>
            </a:r>
          </a:p>
        </p:txBody>
      </p:sp>
      <p:sp>
        <p:nvSpPr>
          <p:cNvPr id="8" name="Половина рамки 7"/>
          <p:cNvSpPr/>
          <p:nvPr/>
        </p:nvSpPr>
        <p:spPr>
          <a:xfrm rot="13485189">
            <a:off x="7547437" y="1542648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2232962"/>
            <a:ext cx="9144000" cy="6199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2.Условия формирования коллектива:</a:t>
            </a:r>
            <a:endParaRPr lang="ru-RU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3365" y="2984052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Групповая деятельность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2607" y="3491648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Совместная деятельность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7390" y="3977430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Индивидуальная деятельность</a:t>
            </a:r>
          </a:p>
        </p:txBody>
      </p:sp>
      <p:sp>
        <p:nvSpPr>
          <p:cNvPr id="13" name="Половина рамки 12"/>
          <p:cNvSpPr/>
          <p:nvPr/>
        </p:nvSpPr>
        <p:spPr>
          <a:xfrm rot="13485189">
            <a:off x="7548391" y="3253982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4509120"/>
            <a:ext cx="91440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3.Выберите из представленных форм высший орган деятельности семьи и школы:</a:t>
            </a:r>
            <a:endParaRPr lang="ru-RU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EEECE1">
                  <a:lumMod val="10000"/>
                </a:srgb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7390" y="5229200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Родительский комитет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7390" y="5747025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Педагогический совет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7390" y="6372279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Совет школы</a:t>
            </a:r>
          </a:p>
        </p:txBody>
      </p:sp>
      <p:sp>
        <p:nvSpPr>
          <p:cNvPr id="20" name="Половина рамки 19"/>
          <p:cNvSpPr/>
          <p:nvPr/>
        </p:nvSpPr>
        <p:spPr>
          <a:xfrm rot="13485189">
            <a:off x="7547435" y="6057653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7504" y="-11245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5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166" y="19619"/>
            <a:ext cx="9133834" cy="6591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1.Выберите форму совместной проектной деятельности:</a:t>
            </a:r>
            <a:endParaRPr lang="ru-RU" cap="al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819" y="750577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Информационно проектная деятельность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524" y="1257806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Деловая проектная деятельность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9995" y="1770676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Досуговая проектная деятельность</a:t>
            </a:r>
          </a:p>
        </p:txBody>
      </p:sp>
      <p:sp>
        <p:nvSpPr>
          <p:cNvPr id="8" name="Половина рамки 7"/>
          <p:cNvSpPr/>
          <p:nvPr/>
        </p:nvSpPr>
        <p:spPr>
          <a:xfrm rot="13485189">
            <a:off x="7547437" y="1542648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2232962"/>
            <a:ext cx="9144000" cy="6199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2.Назовите приоритетные задачи по созданию единого образовательного пространства «Семья-школа»:</a:t>
            </a:r>
            <a:endParaRPr lang="ru-RU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3365" y="2984052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Повышение педагогической культуры родителей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2607" y="3491648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prstClr val="black"/>
                </a:solidFill>
              </a:rPr>
              <a:t>Б) Приобщение родителей к участию в жизни школы, через поиск и внедрение наиболее эффективных форм работы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4324" y="4033695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Изучение и обобщение лучшего опыта семьи</a:t>
            </a:r>
          </a:p>
        </p:txBody>
      </p:sp>
      <p:sp>
        <p:nvSpPr>
          <p:cNvPr id="13" name="Половина рамки 12"/>
          <p:cNvSpPr/>
          <p:nvPr/>
        </p:nvSpPr>
        <p:spPr>
          <a:xfrm rot="13485189">
            <a:off x="7547437" y="2821933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4509120"/>
            <a:ext cx="91440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3.Определить задачи социального проекта взаимодействия семьи, ребёнка и школы:</a:t>
            </a:r>
            <a:endParaRPr lang="ru-RU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EEECE1">
                  <a:lumMod val="10000"/>
                </a:srgb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7390" y="5229200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Прививать родителям навыки сотрудничества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7390" y="5747025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Прививать обучающимся навыки сотрудничества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7390" y="6295319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Прививать родителям и обучающимся навыки сотрудничества</a:t>
            </a:r>
          </a:p>
        </p:txBody>
      </p:sp>
      <p:sp>
        <p:nvSpPr>
          <p:cNvPr id="20" name="Половина рамки 19"/>
          <p:cNvSpPr/>
          <p:nvPr/>
        </p:nvSpPr>
        <p:spPr>
          <a:xfrm rot="13485189">
            <a:off x="7566808" y="3304053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" name="Половина рамки 20"/>
          <p:cNvSpPr/>
          <p:nvPr/>
        </p:nvSpPr>
        <p:spPr>
          <a:xfrm rot="13485189">
            <a:off x="7566807" y="3796029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2" name="Половина рамки 21"/>
          <p:cNvSpPr/>
          <p:nvPr/>
        </p:nvSpPr>
        <p:spPr>
          <a:xfrm rot="13485189">
            <a:off x="8136497" y="6057655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957" y="-11245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13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166" y="19619"/>
            <a:ext cx="9133834" cy="6591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ru-RU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1.Что предполагает диагностический блок в плане воспитательной работы с родителями обучающихся::</a:t>
            </a:r>
            <a:endParaRPr lang="ru-RU" cap="al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819" y="750577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Родительский лекторий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524" y="1257806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Обмен семейным опытом среди родителей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9995" y="1770676"/>
            <a:ext cx="856895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Анкетирование и опрос родителей</a:t>
            </a:r>
          </a:p>
        </p:txBody>
      </p:sp>
      <p:sp>
        <p:nvSpPr>
          <p:cNvPr id="8" name="Половина рамки 7"/>
          <p:cNvSpPr/>
          <p:nvPr/>
        </p:nvSpPr>
        <p:spPr>
          <a:xfrm rot="13485189">
            <a:off x="8225228" y="1593840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2232962"/>
            <a:ext cx="9144000" cy="6199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2.Определить задачи воспитания и социализации обучающихся:</a:t>
            </a:r>
            <a:endParaRPr lang="ru-RU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3365" y="2984052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Коррекция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2607" y="3491648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Развитие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6469" y="4033695"/>
            <a:ext cx="856895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prstClr val="black"/>
                </a:solidFill>
              </a:rPr>
              <a:t>В) Формирование основ морали - осознание обучения как необходимости определения поведения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4509120"/>
            <a:ext cx="91440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3.Определить один из планируемых результатов воспитания и социализации:</a:t>
            </a:r>
            <a:endParaRPr lang="ru-RU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EEECE1">
                  <a:lumMod val="10000"/>
                </a:srgb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7390" y="5229200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prstClr val="black"/>
                </a:solidFill>
              </a:rPr>
              <a:t>А) Получение обучающимися опыта переживания и позитивного отношения к базовым ценностям общества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7390" y="5747025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Получение обучающимися опыта проведения и отстаивания личной позиции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7390" y="6295319"/>
            <a:ext cx="856895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Получение обучающимися опыта оценивания базовых ценностей общества</a:t>
            </a:r>
          </a:p>
        </p:txBody>
      </p:sp>
      <p:sp>
        <p:nvSpPr>
          <p:cNvPr id="20" name="Половина рамки 19"/>
          <p:cNvSpPr/>
          <p:nvPr/>
        </p:nvSpPr>
        <p:spPr>
          <a:xfrm rot="13485189">
            <a:off x="8225230" y="3850412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" name="Половина рамки 20"/>
          <p:cNvSpPr/>
          <p:nvPr/>
        </p:nvSpPr>
        <p:spPr>
          <a:xfrm rot="13485189">
            <a:off x="8225230" y="5044681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957" y="-11245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457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166" y="19619"/>
            <a:ext cx="9133834" cy="6591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1.Определить субъект воспитания и социализации обучающихся:</a:t>
            </a:r>
            <a:endParaRPr lang="ru-RU" cap="al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819" y="750577"/>
            <a:ext cx="8568952" cy="432048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lumMod val="0"/>
                  <a:lumOff val="100000"/>
                </a:schemeClr>
              </a:gs>
              <a:gs pos="100000">
                <a:schemeClr val="bg2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Школа и общественность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524" y="1257806"/>
            <a:ext cx="8568952" cy="432048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lumMod val="0"/>
                  <a:lumOff val="100000"/>
                </a:schemeClr>
              </a:gs>
              <a:gs pos="100000">
                <a:schemeClr val="bg2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Семья и  общественность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9995" y="1770676"/>
            <a:ext cx="8568952" cy="432048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lumMod val="0"/>
                  <a:lumOff val="100000"/>
                </a:schemeClr>
              </a:gs>
              <a:gs pos="100000">
                <a:schemeClr val="bg2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Семья, ребёнок, школа и  общественность </a:t>
            </a:r>
          </a:p>
        </p:txBody>
      </p:sp>
      <p:sp>
        <p:nvSpPr>
          <p:cNvPr id="8" name="Половина рамки 7"/>
          <p:cNvSpPr/>
          <p:nvPr/>
        </p:nvSpPr>
        <p:spPr>
          <a:xfrm rot="13485189">
            <a:off x="7967604" y="1538509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2232962"/>
            <a:ext cx="9144000" cy="6199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2.Примерная программа воспитания и социализации обучающихся включает один из разделов:</a:t>
            </a:r>
            <a:endParaRPr lang="ru-RU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3365" y="2984052"/>
            <a:ext cx="8568952" cy="432048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lumMod val="0"/>
                  <a:lumOff val="100000"/>
                </a:schemeClr>
              </a:gs>
              <a:gs pos="100000">
                <a:schemeClr val="bg2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Совместная деятельность школа, семья и общественность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2607" y="3491648"/>
            <a:ext cx="8568952" cy="432048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lumMod val="0"/>
                  <a:lumOff val="100000"/>
                </a:schemeClr>
              </a:gs>
              <a:gs pos="100000">
                <a:schemeClr val="bg2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Совместная деятельность школа, семья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6469" y="4033695"/>
            <a:ext cx="8568952" cy="432048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lumMod val="0"/>
                  <a:lumOff val="100000"/>
                </a:schemeClr>
              </a:gs>
              <a:gs pos="100000">
                <a:schemeClr val="bg2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Совместная деятельность семья и общественность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4509120"/>
            <a:ext cx="91440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3.Определить вид воспитывающей ситуации:</a:t>
            </a:r>
            <a:endParaRPr lang="ru-RU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EEECE1">
                  <a:lumMod val="10000"/>
                </a:srgb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7390" y="5229200"/>
            <a:ext cx="8568952" cy="432048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lumMod val="0"/>
                  <a:lumOff val="100000"/>
                </a:schemeClr>
              </a:gs>
              <a:gs pos="100000">
                <a:schemeClr val="bg2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А) Контролирующая ситуация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7390" y="5747025"/>
            <a:ext cx="8568952" cy="432048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lumMod val="0"/>
                  <a:lumOff val="100000"/>
                </a:schemeClr>
              </a:gs>
              <a:gs pos="100000">
                <a:schemeClr val="bg2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Б) Познавательная ситуация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7390" y="6295319"/>
            <a:ext cx="8568952" cy="432048"/>
          </a:xfrm>
          <a:prstGeom prst="rect">
            <a:avLst/>
          </a:prstGeom>
          <a:gradFill>
            <a:gsLst>
              <a:gs pos="0">
                <a:schemeClr val="accent4">
                  <a:tint val="50000"/>
                  <a:satMod val="300000"/>
                  <a:lumMod val="0"/>
                  <a:lumOff val="100000"/>
                </a:schemeClr>
              </a:gs>
              <a:gs pos="100000">
                <a:schemeClr val="bg2"/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В) Доверительная ситуация</a:t>
            </a:r>
          </a:p>
        </p:txBody>
      </p:sp>
      <p:sp>
        <p:nvSpPr>
          <p:cNvPr id="20" name="Половина рамки 19"/>
          <p:cNvSpPr/>
          <p:nvPr/>
        </p:nvSpPr>
        <p:spPr>
          <a:xfrm rot="13485189">
            <a:off x="8106462" y="2763665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" name="Половина рамки 20"/>
          <p:cNvSpPr/>
          <p:nvPr/>
        </p:nvSpPr>
        <p:spPr>
          <a:xfrm rot="13485189">
            <a:off x="8106462" y="5072714"/>
            <a:ext cx="329799" cy="647448"/>
          </a:xfrm>
          <a:prstGeom prst="half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957" y="-11245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213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503</Words>
  <Application>Microsoft Office PowerPoint</Application>
  <PresentationFormat>Экран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управление воспитательной системой в условиях ФГОС</dc:title>
  <dc:creator>user</dc:creator>
  <cp:lastModifiedBy>Пользователь</cp:lastModifiedBy>
  <cp:revision>18</cp:revision>
  <dcterms:created xsi:type="dcterms:W3CDTF">2017-01-19T12:02:50Z</dcterms:created>
  <dcterms:modified xsi:type="dcterms:W3CDTF">2017-01-31T01:14:25Z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