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58" r:id="rId4"/>
    <p:sldId id="264" r:id="rId5"/>
    <p:sldId id="262" r:id="rId6"/>
    <p:sldId id="263" r:id="rId7"/>
    <p:sldId id="257" r:id="rId8"/>
    <p:sldId id="266" r:id="rId9"/>
    <p:sldId id="265" r:id="rId10"/>
    <p:sldId id="269" r:id="rId11"/>
    <p:sldId id="260" r:id="rId12"/>
    <p:sldId id="270" r:id="rId13"/>
    <p:sldId id="261" r:id="rId14"/>
    <p:sldId id="284" r:id="rId15"/>
    <p:sldId id="276" r:id="rId16"/>
    <p:sldId id="277"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A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F54EE74-DA76-4B36-B93E-20C88D0ECAA2}" type="datetimeFigureOut">
              <a:rPr lang="ru-RU"/>
              <a:pPr>
                <a:defRPr/>
              </a:pPr>
              <a:t>27.03.2017</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9E08C89-B018-4E23-9F29-509D73D46067}" type="slidenum">
              <a:rPr lang="ru-RU"/>
              <a:pPr>
                <a:defRPr/>
              </a:pPr>
              <a:t>‹#›</a:t>
            </a:fld>
            <a:endParaRPr lang="ru-RU"/>
          </a:p>
        </p:txBody>
      </p:sp>
    </p:spTree>
    <p:extLst>
      <p:ext uri="{BB962C8B-B14F-4D97-AF65-F5344CB8AC3E}">
        <p14:creationId xmlns:p14="http://schemas.microsoft.com/office/powerpoint/2010/main" val="2986242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3A62177A-E0B7-4603-AE8F-01215C91F8C4}" type="datetimeFigureOut">
              <a:rPr lang="ru-RU"/>
              <a:pPr>
                <a:defRPr/>
              </a:pPr>
              <a:t>27.03.2017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6B94B169-B73B-4A92-A336-201BE5E38C67}" type="slidenum">
              <a:rPr lang="ru-RU"/>
              <a:pPr>
                <a:defRPr/>
              </a:pPr>
              <a:t>‹#›</a:t>
            </a:fld>
            <a:endParaRPr lang="ru-RU"/>
          </a:p>
        </p:txBody>
      </p:sp>
    </p:spTree>
    <p:extLst>
      <p:ext uri="{BB962C8B-B14F-4D97-AF65-F5344CB8AC3E}">
        <p14:creationId xmlns:p14="http://schemas.microsoft.com/office/powerpoint/2010/main" val="37775051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6B94B169-B73B-4A92-A336-201BE5E38C67}" type="slidenum">
              <a:rPr lang="ru-RU" smtClean="0"/>
              <a:pPr>
                <a:defRPr/>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K:\ProPowerPoint\Шаблоны\В работе\Детский школьный\DetskShkol.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a:xfrm>
            <a:off x="1763688" y="1196753"/>
            <a:ext cx="5760640" cy="1224136"/>
          </a:xfr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2123728" y="3068960"/>
            <a:ext cx="5040560" cy="115212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K:\ProPowerPoint\Шаблоны\В работе\Детский школьный\DetskShkol.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a:xfrm>
            <a:off x="1763688" y="1196753"/>
            <a:ext cx="5760640" cy="1224136"/>
          </a:xfr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2123728" y="3068960"/>
            <a:ext cx="5040560" cy="115212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K:\ProPowerPoint\Шаблоны\В работе\Детский школьный\DetskShkSlide.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027" name="Заголовок 1"/>
          <p:cNvSpPr>
            <a:spLocks noGrp="1"/>
          </p:cNvSpPr>
          <p:nvPr>
            <p:ph type="title"/>
          </p:nvPr>
        </p:nvSpPr>
        <p:spPr bwMode="auto">
          <a:xfrm>
            <a:off x="2268538" y="274638"/>
            <a:ext cx="662463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Текст 2"/>
          <p:cNvSpPr>
            <a:spLocks noGrp="1"/>
          </p:cNvSpPr>
          <p:nvPr>
            <p:ph type="body" idx="1"/>
          </p:nvPr>
        </p:nvSpPr>
        <p:spPr bwMode="auto">
          <a:xfrm>
            <a:off x="2268538" y="1600200"/>
            <a:ext cx="6624637" cy="5068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9" name="TextBox 1"/>
          <p:cNvSpPr txBox="1">
            <a:spLocks noChangeArrowheads="1"/>
          </p:cNvSpPr>
          <p:nvPr/>
        </p:nvSpPr>
        <p:spPr bwMode="auto">
          <a:xfrm>
            <a:off x="25400" y="6550025"/>
            <a:ext cx="1616075" cy="307975"/>
          </a:xfrm>
          <a:prstGeom prst="rect">
            <a:avLst/>
          </a:prstGeom>
          <a:noFill/>
          <a:ln>
            <a:noFill/>
          </a:ln>
          <a:extLst/>
        </p:spPr>
        <p:txBody>
          <a:bodyPr wrap="non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defRPr/>
            </a:pPr>
            <a:r>
              <a:rPr lang="en-US" sz="1400" smtClean="0">
                <a:solidFill>
                  <a:srgbClr val="4F6228"/>
                </a:solidFill>
                <a:latin typeface="Ariston" pitchFamily="66" charset="0"/>
              </a:rPr>
              <a:t>ProPowerPoint.Ru</a:t>
            </a:r>
            <a:endParaRPr lang="ru-RU" sz="1400" smtClean="0">
              <a:solidFill>
                <a:srgbClr val="4F6228"/>
              </a:solidFill>
              <a:latin typeface="Ariston" pitchFamily="66" charset="0"/>
            </a:endParaRPr>
          </a:p>
        </p:txBody>
      </p:sp>
    </p:spTree>
  </p:cSld>
  <p:clrMap bg1="lt1" tx1="dk1" bg2="lt2" tx2="dk2" accent1="accent1" accent2="accent2" accent3="accent3" accent4="accent4" accent5="accent5" accent6="accent6" hlink="hlink" folHlink="folHlink"/>
  <p:sldLayoutIdLst>
    <p:sldLayoutId id="2147483667" r:id="rId1"/>
    <p:sldLayoutId id="2147483665" r:id="rId2"/>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K:\ProPowerPoint\Шаблоны\В работе\Детский школьный\DetskShkSlide.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2051" name="Заголовок 1"/>
          <p:cNvSpPr>
            <a:spLocks noGrp="1"/>
          </p:cNvSpPr>
          <p:nvPr>
            <p:ph type="title"/>
          </p:nvPr>
        </p:nvSpPr>
        <p:spPr bwMode="auto">
          <a:xfrm>
            <a:off x="2268538" y="274638"/>
            <a:ext cx="662463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2" name="Текст 2"/>
          <p:cNvSpPr>
            <a:spLocks noGrp="1"/>
          </p:cNvSpPr>
          <p:nvPr>
            <p:ph type="body" idx="1"/>
          </p:nvPr>
        </p:nvSpPr>
        <p:spPr bwMode="auto">
          <a:xfrm>
            <a:off x="2268538" y="1600200"/>
            <a:ext cx="6624637" cy="5068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9" name="TextBox 1"/>
          <p:cNvSpPr txBox="1">
            <a:spLocks noChangeArrowheads="1"/>
          </p:cNvSpPr>
          <p:nvPr/>
        </p:nvSpPr>
        <p:spPr bwMode="auto">
          <a:xfrm>
            <a:off x="25400" y="6550025"/>
            <a:ext cx="1616075" cy="307975"/>
          </a:xfrm>
          <a:prstGeom prst="rect">
            <a:avLst/>
          </a:prstGeom>
          <a:noFill/>
          <a:ln>
            <a:noFill/>
          </a:ln>
          <a:extLst/>
        </p:spPr>
        <p:txBody>
          <a:bodyPr wrap="non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defRPr/>
            </a:pPr>
            <a:r>
              <a:rPr lang="en-US" sz="1400" smtClean="0">
                <a:solidFill>
                  <a:srgbClr val="4F6228"/>
                </a:solidFill>
                <a:latin typeface="Ariston" pitchFamily="66" charset="0"/>
              </a:rPr>
              <a:t>ProPowerPoint.Ru</a:t>
            </a:r>
            <a:endParaRPr lang="ru-RU" sz="1400" smtClean="0">
              <a:solidFill>
                <a:srgbClr val="4F6228"/>
              </a:solidFill>
              <a:latin typeface="Ariston" pitchFamily="66" charset="0"/>
            </a:endParaRPr>
          </a:p>
        </p:txBody>
      </p:sp>
    </p:spTree>
  </p:cSld>
  <p:clrMap bg1="lt1" tx1="dk1" bg2="lt2" tx2="dk2" accent1="accent1" accent2="accent2" accent3="accent3" accent4="accent4" accent5="accent5" accent6="accent6" hlink="hlink" folHlink="folHlink"/>
  <p:sldLayoutIdLst>
    <p:sldLayoutId id="2147483668" r:id="rId1"/>
    <p:sldLayoutId id="2147483666" r:id="rId2"/>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www.yursast.narod.ru/sun_ok_copy1.gif"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Заголовок 1"/>
          <p:cNvSpPr>
            <a:spLocks noGrp="1"/>
          </p:cNvSpPr>
          <p:nvPr>
            <p:ph type="ctrTitle"/>
          </p:nvPr>
        </p:nvSpPr>
        <p:spPr>
          <a:xfrm>
            <a:off x="1042988" y="1052513"/>
            <a:ext cx="7129462" cy="3024187"/>
          </a:xfrm>
        </p:spPr>
        <p:txBody>
          <a:bodyPr/>
          <a:lstStyle/>
          <a:p>
            <a:r>
              <a:rPr lang="ru-RU" b="1" dirty="0" smtClean="0">
                <a:ln w="12700">
                  <a:solidFill>
                    <a:schemeClr val="tx1"/>
                  </a:solidFill>
                  <a:prstDash val="solid"/>
                </a:ln>
                <a:solidFill>
                  <a:srgbClr val="FF0000"/>
                </a:solidFill>
                <a:effectLst>
                  <a:outerShdw blurRad="41275" dist="20320" dir="1800000" algn="tl" rotWithShape="0">
                    <a:srgbClr val="000000">
                      <a:alpha val="40000"/>
                    </a:srgbClr>
                  </a:outerShdw>
                </a:effectLst>
              </a:rPr>
              <a:t>Коррекционно-развивающая</a:t>
            </a:r>
            <a:br>
              <a:rPr lang="ru-RU" b="1" dirty="0" smtClean="0">
                <a:ln w="12700">
                  <a:solidFill>
                    <a:schemeClr val="tx1"/>
                  </a:solidFill>
                  <a:prstDash val="solid"/>
                </a:ln>
                <a:solidFill>
                  <a:srgbClr val="FF0000"/>
                </a:solidFill>
                <a:effectLst>
                  <a:outerShdw blurRad="41275" dist="20320" dir="1800000" algn="tl" rotWithShape="0">
                    <a:srgbClr val="000000">
                      <a:alpha val="40000"/>
                    </a:srgbClr>
                  </a:outerShdw>
                </a:effectLst>
              </a:rPr>
            </a:br>
            <a:r>
              <a:rPr lang="ru-RU" b="1" dirty="0" smtClean="0">
                <a:ln w="12700">
                  <a:solidFill>
                    <a:schemeClr val="tx1"/>
                  </a:solidFill>
                  <a:prstDash val="solid"/>
                </a:ln>
                <a:solidFill>
                  <a:srgbClr val="FF0000"/>
                </a:solidFill>
                <a:effectLst>
                  <a:outerShdw blurRad="41275" dist="20320" dir="1800000" algn="tl" rotWithShape="0">
                    <a:srgbClr val="000000">
                      <a:alpha val="40000"/>
                    </a:srgbClr>
                  </a:outerShdw>
                </a:effectLst>
              </a:rPr>
              <a:t> работа </a:t>
            </a:r>
            <a:br>
              <a:rPr lang="ru-RU" b="1" dirty="0" smtClean="0">
                <a:ln w="12700">
                  <a:solidFill>
                    <a:schemeClr val="tx1"/>
                  </a:solidFill>
                  <a:prstDash val="solid"/>
                </a:ln>
                <a:solidFill>
                  <a:srgbClr val="FF0000"/>
                </a:solidFill>
                <a:effectLst>
                  <a:outerShdw blurRad="41275" dist="20320" dir="1800000" algn="tl" rotWithShape="0">
                    <a:srgbClr val="000000">
                      <a:alpha val="40000"/>
                    </a:srgbClr>
                  </a:outerShdw>
                </a:effectLst>
              </a:rPr>
            </a:br>
            <a:r>
              <a:rPr lang="ru-RU" b="1" dirty="0" smtClean="0">
                <a:ln w="12700">
                  <a:solidFill>
                    <a:schemeClr val="tx1"/>
                  </a:solidFill>
                  <a:prstDash val="solid"/>
                </a:ln>
                <a:solidFill>
                  <a:srgbClr val="FF0000"/>
                </a:solidFill>
                <a:effectLst>
                  <a:outerShdw blurRad="41275" dist="20320" dir="1800000" algn="tl" rotWithShape="0">
                    <a:srgbClr val="000000">
                      <a:alpha val="40000"/>
                    </a:srgbClr>
                  </a:outerShdw>
                </a:effectLst>
              </a:rPr>
              <a:t>учителя-логопеда.</a:t>
            </a:r>
            <a:r>
              <a:rPr lang="ru-RU" dirty="0" smtClean="0"/>
              <a:t/>
            </a:r>
            <a:br>
              <a:rPr lang="ru-RU" dirty="0" smtClean="0"/>
            </a:br>
            <a:endParaRPr lang="ru-RU" dirty="0" smtClean="0"/>
          </a:p>
        </p:txBody>
      </p:sp>
      <p:sp>
        <p:nvSpPr>
          <p:cNvPr id="6" name="TextBox 5"/>
          <p:cNvSpPr txBox="1"/>
          <p:nvPr/>
        </p:nvSpPr>
        <p:spPr>
          <a:xfrm>
            <a:off x="2555776" y="4005064"/>
            <a:ext cx="4896544" cy="923330"/>
          </a:xfrm>
          <a:prstGeom prst="rect">
            <a:avLst/>
          </a:prstGeom>
          <a:noFill/>
        </p:spPr>
        <p:txBody>
          <a:bodyPr wrap="square" rtlCol="0">
            <a:spAutoFit/>
          </a:bodyPr>
          <a:lstStyle/>
          <a:p>
            <a:pPr algn="ctr"/>
            <a:r>
              <a:rPr lang="ru-RU" b="1" dirty="0" smtClean="0">
                <a:solidFill>
                  <a:schemeClr val="tx1">
                    <a:lumMod val="95000"/>
                    <a:lumOff val="5000"/>
                  </a:schemeClr>
                </a:solidFill>
                <a:latin typeface="Arial Black" pitchFamily="34" charset="0"/>
              </a:rPr>
              <a:t>Выполнила:</a:t>
            </a:r>
          </a:p>
          <a:p>
            <a:pPr algn="ctr"/>
            <a:r>
              <a:rPr lang="ru-RU" b="1" dirty="0" smtClean="0">
                <a:solidFill>
                  <a:schemeClr val="tx1">
                    <a:lumMod val="95000"/>
                    <a:lumOff val="5000"/>
                  </a:schemeClr>
                </a:solidFill>
                <a:latin typeface="Arial Black" pitchFamily="34" charset="0"/>
              </a:rPr>
              <a:t> учитель-логопед</a:t>
            </a:r>
          </a:p>
          <a:p>
            <a:pPr algn="ctr"/>
            <a:r>
              <a:rPr lang="ru-RU" b="1" dirty="0" smtClean="0">
                <a:solidFill>
                  <a:schemeClr val="tx1">
                    <a:lumMod val="95000"/>
                    <a:lumOff val="5000"/>
                  </a:schemeClr>
                </a:solidFill>
                <a:latin typeface="Arial Black" pitchFamily="34" charset="0"/>
              </a:rPr>
              <a:t> Дегтярева Я.А.</a:t>
            </a:r>
            <a:endParaRPr lang="ru-RU" b="1" dirty="0">
              <a:solidFill>
                <a:schemeClr val="tx1">
                  <a:lumMod val="95000"/>
                  <a:lumOff val="5000"/>
                </a:schemeClr>
              </a:solidFill>
              <a:latin typeface="Arial Black" pitchFamily="34" charset="0"/>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K:\ProPowerPoint\Шаблоны\В работе\Детский школьный\DetskShkPrint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1268" name="Объект 2"/>
          <p:cNvSpPr>
            <a:spLocks noGrp="1"/>
          </p:cNvSpPr>
          <p:nvPr>
            <p:ph idx="1"/>
          </p:nvPr>
        </p:nvSpPr>
        <p:spPr>
          <a:xfrm>
            <a:off x="107950" y="1628775"/>
            <a:ext cx="5903913" cy="5068888"/>
          </a:xfrm>
        </p:spPr>
        <p:txBody>
          <a:bodyPr/>
          <a:lstStyle/>
          <a:p>
            <a:r>
              <a:rPr lang="ru-RU" sz="2000" dirty="0" smtClean="0"/>
              <a:t/>
            </a:r>
            <a:br>
              <a:rPr lang="ru-RU" sz="2000" dirty="0" smtClean="0"/>
            </a:br>
            <a:r>
              <a:rPr lang="ru-RU" sz="2000" dirty="0" smtClean="0">
                <a:solidFill>
                  <a:srgbClr val="000000"/>
                </a:solidFill>
                <a:latin typeface="Times New Roman" pitchFamily="18" charset="0"/>
                <a:ea typeface="Calibri" pitchFamily="34" charset="0"/>
                <a:cs typeface="Calibri" pitchFamily="34" charset="0"/>
              </a:rPr>
              <a:t> </a:t>
            </a:r>
            <a:r>
              <a:rPr lang="ru-RU" sz="2000" dirty="0" smtClean="0"/>
              <a:t/>
            </a:r>
            <a:br>
              <a:rPr lang="ru-RU" sz="2000" dirty="0" smtClean="0"/>
            </a:br>
            <a:r>
              <a:rPr lang="ru-RU" sz="2000" dirty="0" smtClean="0"/>
              <a:t/>
            </a:r>
            <a:br>
              <a:rPr lang="ru-RU" sz="2000" dirty="0" smtClean="0"/>
            </a:br>
            <a:endParaRPr lang="ru-RU" sz="2000" dirty="0" smtClean="0"/>
          </a:p>
        </p:txBody>
      </p:sp>
      <p:pic>
        <p:nvPicPr>
          <p:cNvPr id="5" name="Рисунок 4" descr="S1760275.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1520" y="3429000"/>
            <a:ext cx="5760640" cy="3429000"/>
          </a:xfrm>
          <a:prstGeom prst="rect">
            <a:avLst/>
          </a:prstGeom>
        </p:spPr>
      </p:pic>
      <p:sp>
        <p:nvSpPr>
          <p:cNvPr id="6" name="Прямоугольник 5"/>
          <p:cNvSpPr/>
          <p:nvPr/>
        </p:nvSpPr>
        <p:spPr>
          <a:xfrm>
            <a:off x="179512" y="260648"/>
            <a:ext cx="5904656" cy="2554545"/>
          </a:xfrm>
          <a:prstGeom prst="rect">
            <a:avLst/>
          </a:prstGeom>
        </p:spPr>
        <p:txBody>
          <a:bodyPr wrap="square">
            <a:spAutoFit/>
          </a:bodyPr>
          <a:lstStyle/>
          <a:p>
            <a:pPr indent="457200" algn="just"/>
            <a:r>
              <a:rPr lang="ru-RU" sz="2000" dirty="0" smtClean="0">
                <a:latin typeface="Times New Roman" pitchFamily="18" charset="0"/>
                <a:cs typeface="Times New Roman" pitchFamily="18" charset="0"/>
              </a:rPr>
              <a:t>Источником образования звуков речи является воздушная струя, выходящая из легких через гортань, глотку, полость рта или носа наружу. Правильное речевое дыхание обеспечивает нормальное звукообразование, создает условия для поддержания нормальной громкости речи, четкого соблюдения пауз, сохранения плавности речи и интонационной выразительности. </a:t>
            </a:r>
            <a:endParaRPr lang="ru-RU" sz="2000" dirty="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1760287.JPG"/>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2051720" y="0"/>
            <a:ext cx="7092280" cy="3726358"/>
          </a:xfrm>
        </p:spPr>
      </p:pic>
      <p:pic>
        <p:nvPicPr>
          <p:cNvPr id="5" name="Рисунок 4" descr="S1760289.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51720" y="3429000"/>
            <a:ext cx="7092280" cy="3429000"/>
          </a:xfrm>
          <a:prstGeom prst="rect">
            <a:avLst/>
          </a:prstGeom>
        </p:spPr>
      </p:pic>
    </p:spTree>
  </p:cSld>
  <p:clrMapOvr>
    <a:masterClrMapping/>
  </p:clrMapOvr>
  <p:transition spd="slow">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K:\ProPowerPoint\Шаблоны\В работе\Детский школьный\DetskShkol.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2291" name="Заголовок 1"/>
          <p:cNvSpPr>
            <a:spLocks noGrp="1"/>
          </p:cNvSpPr>
          <p:nvPr>
            <p:ph type="title"/>
          </p:nvPr>
        </p:nvSpPr>
        <p:spPr>
          <a:xfrm>
            <a:off x="1763713" y="908050"/>
            <a:ext cx="6192837" cy="2880990"/>
          </a:xfrm>
        </p:spPr>
        <p:txBody>
          <a:bodyPr/>
          <a:lstStyle/>
          <a:p>
            <a:r>
              <a:rPr lang="ru-RU" sz="2000" dirty="0" smtClean="0">
                <a:solidFill>
                  <a:srgbClr val="000000"/>
                </a:solidFill>
                <a:latin typeface="Times New Roman" pitchFamily="18" charset="0"/>
                <a:ea typeface="Calibri" pitchFamily="34" charset="0"/>
                <a:cs typeface="Calibri" pitchFamily="34" charset="0"/>
              </a:rPr>
              <a:t> </a:t>
            </a:r>
            <a:br>
              <a:rPr lang="ru-RU" sz="2000" dirty="0" smtClean="0">
                <a:solidFill>
                  <a:srgbClr val="000000"/>
                </a:solidFill>
                <a:latin typeface="Times New Roman" pitchFamily="18" charset="0"/>
                <a:ea typeface="Calibri" pitchFamily="34" charset="0"/>
                <a:cs typeface="Calibri" pitchFamily="34" charset="0"/>
              </a:rPr>
            </a:br>
            <a:r>
              <a:rPr lang="ru-RU" sz="2000" dirty="0" smtClean="0">
                <a:solidFill>
                  <a:srgbClr val="000000"/>
                </a:solidFill>
                <a:latin typeface="Times New Roman" pitchFamily="18" charset="0"/>
                <a:ea typeface="Calibri" pitchFamily="34" charset="0"/>
                <a:cs typeface="Calibri" pitchFamily="34" charset="0"/>
              </a:rPr>
              <a:t/>
            </a:r>
            <a:br>
              <a:rPr lang="ru-RU" sz="2000" dirty="0" smtClean="0">
                <a:solidFill>
                  <a:srgbClr val="000000"/>
                </a:solidFill>
                <a:latin typeface="Times New Roman" pitchFamily="18" charset="0"/>
                <a:ea typeface="Calibri" pitchFamily="34" charset="0"/>
                <a:cs typeface="Calibri" pitchFamily="34" charset="0"/>
              </a:rPr>
            </a:br>
            <a:r>
              <a:rPr lang="ru-RU" sz="2000" dirty="0" smtClean="0">
                <a:solidFill>
                  <a:srgbClr val="000000"/>
                </a:solidFill>
                <a:latin typeface="Times New Roman" pitchFamily="18" charset="0"/>
                <a:ea typeface="Calibri" pitchFamily="34" charset="0"/>
                <a:cs typeface="Calibri" pitchFamily="34" charset="0"/>
              </a:rPr>
              <a:t/>
            </a:r>
            <a:br>
              <a:rPr lang="ru-RU" sz="2000" dirty="0" smtClean="0">
                <a:solidFill>
                  <a:srgbClr val="000000"/>
                </a:solidFill>
                <a:latin typeface="Times New Roman" pitchFamily="18" charset="0"/>
                <a:ea typeface="Calibri" pitchFamily="34" charset="0"/>
                <a:cs typeface="Calibri" pitchFamily="34" charset="0"/>
              </a:rPr>
            </a:br>
            <a:r>
              <a:rPr lang="ru-RU" sz="2000" dirty="0" smtClean="0">
                <a:solidFill>
                  <a:srgbClr val="000000"/>
                </a:solidFill>
                <a:latin typeface="Times New Roman" pitchFamily="18" charset="0"/>
                <a:ea typeface="Calibri" pitchFamily="34" charset="0"/>
                <a:cs typeface="Calibri" pitchFamily="34" charset="0"/>
              </a:rPr>
              <a:t/>
            </a:r>
            <a:br>
              <a:rPr lang="ru-RU" sz="2000" dirty="0" smtClean="0">
                <a:solidFill>
                  <a:srgbClr val="000000"/>
                </a:solidFill>
                <a:latin typeface="Times New Roman" pitchFamily="18" charset="0"/>
                <a:ea typeface="Calibri" pitchFamily="34" charset="0"/>
                <a:cs typeface="Calibri" pitchFamily="34" charset="0"/>
              </a:rPr>
            </a:br>
            <a:r>
              <a:rPr lang="ru-RU" sz="2000" dirty="0" smtClean="0">
                <a:solidFill>
                  <a:srgbClr val="000000"/>
                </a:solidFill>
                <a:latin typeface="Times New Roman" pitchFamily="18" charset="0"/>
                <a:ea typeface="Calibri" pitchFamily="34" charset="0"/>
                <a:cs typeface="Calibri" pitchFamily="34" charset="0"/>
              </a:rPr>
              <a:t>-</a:t>
            </a:r>
            <a:r>
              <a:rPr lang="ru-RU" sz="1800" dirty="0" smtClean="0">
                <a:solidFill>
                  <a:schemeClr val="tx2"/>
                </a:solidFill>
                <a:latin typeface="Times New Roman" pitchFamily="18" charset="0"/>
                <a:ea typeface="Calibri" pitchFamily="34" charset="0"/>
                <a:cs typeface="Calibri" pitchFamily="34" charset="0"/>
              </a:rPr>
              <a:t>Коррекция произношения, автоматизация и дифференциация звуков; </a:t>
            </a:r>
            <a:br>
              <a:rPr lang="ru-RU" sz="1800" dirty="0" smtClean="0">
                <a:solidFill>
                  <a:schemeClr val="tx2"/>
                </a:solidFill>
                <a:latin typeface="Times New Roman" pitchFamily="18" charset="0"/>
                <a:ea typeface="Calibri" pitchFamily="34" charset="0"/>
                <a:cs typeface="Calibri" pitchFamily="34" charset="0"/>
              </a:rPr>
            </a:br>
            <a:r>
              <a:rPr lang="ru-RU" sz="1800" dirty="0" smtClean="0">
                <a:solidFill>
                  <a:srgbClr val="000000"/>
                </a:solidFill>
                <a:latin typeface="Times New Roman" pitchFamily="18" charset="0"/>
                <a:ea typeface="Calibri" pitchFamily="34" charset="0"/>
                <a:cs typeface="Calibri" pitchFamily="34" charset="0"/>
              </a:rPr>
              <a:t/>
            </a:r>
            <a:br>
              <a:rPr lang="ru-RU" sz="1800" dirty="0" smtClean="0">
                <a:solidFill>
                  <a:srgbClr val="000000"/>
                </a:solidFill>
                <a:latin typeface="Times New Roman" pitchFamily="18" charset="0"/>
                <a:ea typeface="Calibri" pitchFamily="34" charset="0"/>
                <a:cs typeface="Calibri" pitchFamily="34" charset="0"/>
              </a:rPr>
            </a:br>
            <a:r>
              <a:rPr lang="ru-RU" sz="1800" dirty="0" smtClean="0"/>
              <a:t>Коррекция нарушений произношения  у умственно отсталых школьников является длительным и сложным процессом. Работа по воспитанию правильного звукопроизношения значительно осложняется характерной для умственно отсталых детей слабостью замыкательной функции коры, трудностью закрепления новых условных связей. У таких детей наиболее длительным является введение звука в речь, т.е. этап автоматизации звука. В связи с этим в процессе логопедической работы особое внимание необходимо уделять отработке поставленных звуков в речи в различных ситуациях речевого общения. </a:t>
            </a:r>
            <a:br>
              <a:rPr lang="ru-RU" sz="1800" dirty="0" smtClean="0"/>
            </a:br>
            <a:endParaRPr lang="ru-RU"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86000" y="0"/>
            <a:ext cx="6462464" cy="1754326"/>
          </a:xfrm>
          <a:prstGeom prst="rect">
            <a:avLst/>
          </a:prstGeom>
        </p:spPr>
        <p:txBody>
          <a:bodyPr wrap="square">
            <a:spAutoFit/>
          </a:bodyPr>
          <a:lstStyle/>
          <a:p>
            <a:pPr algn="just"/>
            <a:r>
              <a:rPr lang="ru-RU" dirty="0" smtClean="0"/>
              <a:t> Коррекция нарушений звукопроизношения связывается с формирование речевой функции в целом, т.е. с развитием фонематической стороны речи, лексики, грамматического строя речи, так как дефекты звукопроизношения у умственно отсталых детей проявляются на фоне системного недоразвития речи</a:t>
            </a:r>
            <a:endParaRPr lang="ru-RU" dirty="0"/>
          </a:p>
        </p:txBody>
      </p:sp>
      <p:pic>
        <p:nvPicPr>
          <p:cNvPr id="6" name="Рисунок 5" descr="S1760301.JPG"/>
          <p:cNvPicPr>
            <a:picLocks noChangeAspect="1"/>
          </p:cNvPicPr>
          <p:nvPr/>
        </p:nvPicPr>
        <p:blipFill>
          <a:blip r:embed="rId2" cstate="email">
            <a:extLst>
              <a:ext uri="{28A0092B-C50C-407E-A947-70E740481C1C}">
                <a14:useLocalDpi xmlns:a14="http://schemas.microsoft.com/office/drawing/2010/main"/>
              </a:ext>
            </a:extLst>
          </a:blip>
          <a:srcRect r="18947"/>
          <a:stretch>
            <a:fillRect/>
          </a:stretch>
        </p:blipFill>
        <p:spPr>
          <a:xfrm>
            <a:off x="2051720" y="1772816"/>
            <a:ext cx="3456384" cy="5085184"/>
          </a:xfrm>
          <a:prstGeom prst="rect">
            <a:avLst/>
          </a:prstGeom>
        </p:spPr>
      </p:pic>
      <p:pic>
        <p:nvPicPr>
          <p:cNvPr id="8" name="Содержимое 7" descr="S1760302.JPG"/>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508104" y="1772816"/>
            <a:ext cx="3852949" cy="508518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86000" y="1196752"/>
            <a:ext cx="4572000" cy="3416320"/>
          </a:xfrm>
          <a:prstGeom prst="rect">
            <a:avLst/>
          </a:prstGeom>
        </p:spPr>
        <p:txBody>
          <a:bodyPr wrap="square">
            <a:spAutoFit/>
          </a:bodyPr>
          <a:lstStyle/>
          <a:p>
            <a:r>
              <a:rPr lang="ru-RU" sz="2400" dirty="0" smtClean="0">
                <a:solidFill>
                  <a:srgbClr val="000000"/>
                </a:solidFill>
                <a:latin typeface="Times New Roman" pitchFamily="18" charset="0"/>
                <a:ea typeface="Calibri" pitchFamily="34" charset="0"/>
                <a:cs typeface="Calibri" pitchFamily="34" charset="0"/>
              </a:rPr>
              <a:t>Данная программа построена по цикличному принципу и предполагает повторение лексической тематики в каждом классе, на более высоком уровне: усложняется речевой материал, формы звукового анализа и синтеза. </a:t>
            </a:r>
            <a:br>
              <a:rPr lang="ru-RU" sz="2400" dirty="0" smtClean="0">
                <a:solidFill>
                  <a:srgbClr val="000000"/>
                </a:solidFill>
                <a:latin typeface="Times New Roman" pitchFamily="18" charset="0"/>
                <a:ea typeface="Calibri" pitchFamily="34" charset="0"/>
                <a:cs typeface="Calibri" pitchFamily="34" charset="0"/>
              </a:rPr>
            </a:br>
            <a:endParaRPr lang="ru-RU"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928813"/>
            <a:ext cx="8229600" cy="1500187"/>
          </a:xfrm>
        </p:spPr>
        <p:txBody>
          <a:bodyPr/>
          <a:lstStyle/>
          <a:p>
            <a:pPr algn="ctr" eaLnBrk="1" hangingPunct="1">
              <a:buFont typeface="Wingdings" pitchFamily="2" charset="2"/>
              <a:buNone/>
            </a:pPr>
            <a:r>
              <a:rPr lang="ru-RU" sz="4400" b="1" i="1" smtClean="0">
                <a:solidFill>
                  <a:schemeClr val="tx2"/>
                </a:solidFill>
              </a:rPr>
              <a:t>Спасибо за внимание</a:t>
            </a:r>
          </a:p>
        </p:txBody>
      </p:sp>
      <p:pic>
        <p:nvPicPr>
          <p:cNvPr id="49154" name="Picture 2" descr="Картинка 15 из 64000">
            <a:hlinkClick r:id="rId2"/>
          </p:cNvPr>
          <p:cNvPicPr>
            <a:picLocks noChangeAspect="1" noChangeArrowheads="1"/>
          </p:cNvPicPr>
          <p:nvPr/>
        </p:nvPicPr>
        <p:blipFill>
          <a:blip r:embed="rId3" cstate="print"/>
          <a:srcRect/>
          <a:stretch>
            <a:fillRect/>
          </a:stretch>
        </p:blipFill>
        <p:spPr bwMode="auto">
          <a:xfrm>
            <a:off x="857250" y="0"/>
            <a:ext cx="7500938" cy="6643688"/>
          </a:xfrm>
          <a:prstGeom prst="rect">
            <a:avLst/>
          </a:prstGeom>
          <a:noFill/>
          <a:ln w="9525">
            <a:noFill/>
            <a:miter lim="800000"/>
            <a:headEnd/>
            <a:tailEnd/>
          </a:ln>
        </p:spPr>
      </p:pic>
      <p:pic>
        <p:nvPicPr>
          <p:cNvPr id="4" name="Picture 2" descr="Картинка 15 из 64000">
            <a:hlinkClick r:id="rId2"/>
          </p:cNvPr>
          <p:cNvPicPr>
            <a:picLocks noChangeAspect="1" noChangeArrowheads="1"/>
          </p:cNvPicPr>
          <p:nvPr/>
        </p:nvPicPr>
        <p:blipFill>
          <a:blip r:embed="rId3" cstate="print"/>
          <a:srcRect/>
          <a:stretch>
            <a:fillRect/>
          </a:stretch>
        </p:blipFill>
        <p:spPr bwMode="auto">
          <a:xfrm>
            <a:off x="857250" y="0"/>
            <a:ext cx="7500938" cy="66436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9154"/>
                                        </p:tgtEl>
                                        <p:attrNameLst>
                                          <p:attrName>style.visibility</p:attrName>
                                        </p:attrNameLst>
                                      </p:cBhvr>
                                      <p:to>
                                        <p:strVal val="visible"/>
                                      </p:to>
                                    </p:set>
                                    <p:animEffect transition="in" filter="diamond(in)">
                                      <p:cBhvr>
                                        <p:cTn id="12" dur="2000"/>
                                        <p:tgtEl>
                                          <p:spTgt spid="4915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amond(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2123729" y="0"/>
          <a:ext cx="7020272" cy="7977948"/>
        </p:xfrm>
        <a:graphic>
          <a:graphicData uri="http://schemas.openxmlformats.org/drawingml/2006/table">
            <a:tbl>
              <a:tblPr/>
              <a:tblGrid>
                <a:gridCol w="627094"/>
                <a:gridCol w="2162282"/>
                <a:gridCol w="4230896"/>
              </a:tblGrid>
              <a:tr h="265664">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DCE6F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Направления деятельности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DCE6F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Формы и методы работы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DCE6F2"/>
                    </a:solidFill>
                  </a:tcPr>
                </a:tc>
              </a:tr>
              <a:tr h="50488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1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Диагностическое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rgbClr val="000000"/>
                          </a:solidFill>
                          <a:effectLst/>
                          <a:latin typeface="Times New Roman" pitchFamily="18" charset="0"/>
                          <a:cs typeface="Times New Roman" pitchFamily="18" charset="0"/>
                        </a:rPr>
                        <a:t>Обследование речи обучающихся с целью выявления детей, нуждающихся в логопедической помощи</a:t>
                      </a:r>
                      <a:r>
                        <a:rPr kumimoji="0" lang="ru-RU" sz="1400" b="0" i="0" u="none" strike="noStrike" cap="none" normalizeH="0" baseline="0" smtClean="0">
                          <a:ln>
                            <a:noFill/>
                          </a:ln>
                          <a:solidFill>
                            <a:schemeClr val="tx1"/>
                          </a:solidFill>
                          <a:effectLst/>
                          <a:latin typeface="Arial" charset="0"/>
                          <a:cs typeface="Times New Roman" pitchFamily="18" charset="0"/>
                        </a:rPr>
                        <a:t>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r h="74460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2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Коррекционно-развивающая работа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Проведение индивидуальных и групповых занятий с детьми, имеющими нарушения развития устной и письменной речи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r h="74460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3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Экспертная деятельность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1.Участие  в работе </a:t>
                      </a:r>
                      <a:r>
                        <a:rPr kumimoji="0" lang="ru-RU" sz="1400" b="0" i="0" u="none" strike="noStrike" cap="none" normalizeH="0" baseline="0" dirty="0" err="1" smtClean="0">
                          <a:ln>
                            <a:noFill/>
                          </a:ln>
                          <a:solidFill>
                            <a:schemeClr val="tx1"/>
                          </a:solidFill>
                          <a:effectLst/>
                          <a:latin typeface="Times New Roman" pitchFamily="18" charset="0"/>
                          <a:cs typeface="Times New Roman" pitchFamily="18" charset="0"/>
                        </a:rPr>
                        <a:t>психолого-медико-педагогического</a:t>
                      </a: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 консилиума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2.Посещение занятий.</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r h="50513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4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Консультативная деятельность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Консультирование педагогов, родителей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r h="98407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5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Просветительская деятельность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1.Выступления на методических объединениях. 2.Выступления, лекции на родительских собраниях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3.Публикации статей</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4. Проведение открытых занятий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r h="31393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6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Организационная деятельность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1. Оформление документации учителя-логопеда.</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2. Составление расписания занятий.</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3. Оформление речевых карт.</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4. Ведение индивидуальных тетрадей для работы с детьми и родителями.</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5. Планирование и разработка индивидуальных логопедических программ. </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6. Подведение итогов коррекционной работы (конец мая).</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7. Самоанализ работы учителя-логопеда.</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8. Составление ежегодного статистического отчета.</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9. Участие в работе методических объединений учителей-логопедов.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r h="74460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7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Повышение квалификации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Мероприятия по повышению квалификации учителя-логопеда (посещение курсов, лекций, методических объединений, обмен опытом и т.п.) </a:t>
                      </a:r>
                    </a:p>
                  </a:txBody>
                  <a:tcPr marL="46459" marR="46459" marT="23229" marB="23229"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K:\ProPowerPoint\Шаблоны\В работе\Детский школьный\DetskShkPrint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171" name="Заголовок 1"/>
          <p:cNvSpPr>
            <a:spLocks noGrp="1"/>
          </p:cNvSpPr>
          <p:nvPr>
            <p:ph type="title"/>
          </p:nvPr>
        </p:nvSpPr>
        <p:spPr>
          <a:xfrm>
            <a:off x="179388" y="260350"/>
            <a:ext cx="5832475" cy="576263"/>
          </a:xfrm>
        </p:spPr>
        <p:txBody>
          <a:bodyPr/>
          <a:lstStyle/>
          <a:p>
            <a:r>
              <a:rPr lang="ru-RU" sz="2000" b="1" dirty="0" smtClean="0">
                <a:solidFill>
                  <a:schemeClr val="accent2"/>
                </a:solidFill>
              </a:rPr>
              <a:t>Общая характеристика программы.</a:t>
            </a:r>
            <a:r>
              <a:rPr lang="ru-RU" sz="2000" dirty="0" smtClean="0">
                <a:solidFill>
                  <a:schemeClr val="accent2"/>
                </a:solidFill>
              </a:rPr>
              <a:t/>
            </a:r>
            <a:br>
              <a:rPr lang="ru-RU" sz="2000" dirty="0" smtClean="0">
                <a:solidFill>
                  <a:schemeClr val="accent2"/>
                </a:solidFill>
              </a:rPr>
            </a:br>
            <a:endParaRPr lang="ru-RU" sz="2000" dirty="0" smtClean="0">
              <a:solidFill>
                <a:schemeClr val="accent2"/>
              </a:solidFill>
            </a:endParaRPr>
          </a:p>
        </p:txBody>
      </p:sp>
      <p:sp>
        <p:nvSpPr>
          <p:cNvPr id="7172" name="Объект 2"/>
          <p:cNvSpPr>
            <a:spLocks noGrp="1"/>
          </p:cNvSpPr>
          <p:nvPr>
            <p:ph idx="1"/>
          </p:nvPr>
        </p:nvSpPr>
        <p:spPr>
          <a:xfrm>
            <a:off x="107950" y="549275"/>
            <a:ext cx="5903913" cy="6148388"/>
          </a:xfrm>
        </p:spPr>
        <p:txBody>
          <a:bodyPr/>
          <a:lstStyle/>
          <a:p>
            <a:pPr>
              <a:buFont typeface="Arial" charset="0"/>
              <a:buNone/>
            </a:pPr>
            <a:r>
              <a:rPr lang="ru-RU" sz="1400" dirty="0" smtClean="0"/>
              <a:t>Логопедическая работа в школе </a:t>
            </a:r>
            <a:r>
              <a:rPr lang="en-US" sz="1400" dirty="0" smtClean="0"/>
              <a:t>VIII</a:t>
            </a:r>
            <a:r>
              <a:rPr lang="ru-RU" sz="1400" dirty="0" smtClean="0"/>
              <a:t> вида занимает важное место в процессе коррекции нарушений развития детей с интеллектуальной недостаточностью. </a:t>
            </a:r>
          </a:p>
          <a:p>
            <a:pPr>
              <a:buFont typeface="Arial" charset="0"/>
              <a:buNone/>
            </a:pPr>
            <a:r>
              <a:rPr lang="ru-RU" sz="1400" dirty="0" smtClean="0"/>
              <a:t>Организация учебной деятельности, как особой формы активности ребёнка, направленной на изменение самого себя – субъекта обучения, тесно связана с проблемой развития его речи. Формирование полноценной учебной деятельности возможно лишь при достаточно хорошем уровне развития речи, который предполагает определенную степень </a:t>
            </a:r>
            <a:r>
              <a:rPr lang="ru-RU" sz="1400" dirty="0" err="1" smtClean="0"/>
              <a:t>сформированности</a:t>
            </a:r>
            <a:r>
              <a:rPr lang="ru-RU" sz="1400" dirty="0" smtClean="0"/>
              <a:t> средств языка (произношение, грамматический строй, словарный запас), а также умений и навыков свободно и адекватно пользоваться этими средствами в целях общения. </a:t>
            </a:r>
          </a:p>
          <a:p>
            <a:pPr>
              <a:buFont typeface="Arial" charset="0"/>
              <a:buNone/>
            </a:pPr>
            <a:r>
              <a:rPr lang="ru-RU" sz="1400" dirty="0" smtClean="0"/>
              <a:t>Контингент обучающихся специальной коррекционной школы за последние годы претерпел значительные изменения. Нарушения речи у большинства поступающих в данное учреждение носят характер, системного недоразвития речи средней степени для которого характерно: </a:t>
            </a:r>
          </a:p>
          <a:p>
            <a:pPr>
              <a:buFont typeface="Arial" charset="0"/>
              <a:buNone/>
            </a:pPr>
            <a:r>
              <a:rPr lang="ru-RU" sz="1400" dirty="0" smtClean="0"/>
              <a:t>- нарушение звукопроизношения; </a:t>
            </a:r>
          </a:p>
          <a:p>
            <a:pPr>
              <a:buFont typeface="Arial" charset="0"/>
              <a:buNone/>
            </a:pPr>
            <a:r>
              <a:rPr lang="ru-RU" sz="1400" dirty="0" smtClean="0"/>
              <a:t>- недоразвитие фонематического восприятия и фонематического анализа; </a:t>
            </a:r>
          </a:p>
          <a:p>
            <a:pPr>
              <a:buFont typeface="Arial" charset="0"/>
              <a:buNone/>
            </a:pPr>
            <a:r>
              <a:rPr lang="ru-RU" sz="1400" dirty="0" smtClean="0"/>
              <a:t>- </a:t>
            </a:r>
            <a:r>
              <a:rPr lang="ru-RU" sz="1400" dirty="0" err="1" smtClean="0"/>
              <a:t>аграмматизмы</a:t>
            </a:r>
            <a:r>
              <a:rPr lang="ru-RU" sz="1400" dirty="0" smtClean="0"/>
              <a:t>, проявляющиеся в сложных формах словоизменения; </a:t>
            </a:r>
          </a:p>
          <a:p>
            <a:pPr>
              <a:buFont typeface="Arial" charset="0"/>
              <a:buNone/>
            </a:pPr>
            <a:r>
              <a:rPr lang="ru-RU" sz="1400" dirty="0" smtClean="0"/>
              <a:t>- нарушения сложных форм словообразования; </a:t>
            </a:r>
          </a:p>
          <a:p>
            <a:pPr>
              <a:buFont typeface="Arial" charset="0"/>
              <a:buNone/>
            </a:pPr>
            <a:r>
              <a:rPr lang="ru-RU" sz="1400" dirty="0" smtClean="0"/>
              <a:t>-недостаточная </a:t>
            </a:r>
            <a:r>
              <a:rPr lang="ru-RU" sz="1400" dirty="0" err="1" smtClean="0"/>
              <a:t>сформированность</a:t>
            </a:r>
            <a:r>
              <a:rPr lang="ru-RU" sz="1400" dirty="0" smtClean="0"/>
              <a:t> связной речи ( в пересказах наблюдаются нарушения последовательности событий); </a:t>
            </a:r>
          </a:p>
          <a:p>
            <a:pPr>
              <a:buFont typeface="Arial" charset="0"/>
              <a:buNone/>
            </a:pPr>
            <a:r>
              <a:rPr lang="ru-RU" sz="1400" dirty="0" smtClean="0"/>
              <a:t>- выраженная </a:t>
            </a:r>
            <a:r>
              <a:rPr lang="ru-RU" sz="1400" dirty="0" err="1" smtClean="0"/>
              <a:t>дислексия</a:t>
            </a:r>
            <a:r>
              <a:rPr lang="ru-RU" sz="1400" dirty="0" smtClean="0"/>
              <a:t>; </a:t>
            </a:r>
          </a:p>
          <a:p>
            <a:pPr>
              <a:buFont typeface="Arial" charset="0"/>
              <a:buNone/>
            </a:pPr>
            <a:r>
              <a:rPr lang="ru-RU" sz="1400" dirty="0" smtClean="0"/>
              <a:t>-</a:t>
            </a:r>
            <a:r>
              <a:rPr lang="ru-RU" sz="1400" dirty="0" err="1" smtClean="0"/>
              <a:t>дисграфия</a:t>
            </a:r>
            <a:r>
              <a:rPr lang="ru-RU" sz="1400" dirty="0" smtClean="0"/>
              <a:t>. </a:t>
            </a:r>
          </a:p>
          <a:p>
            <a:pPr>
              <a:buFont typeface="Arial" charset="0"/>
              <a:buNone/>
            </a:pPr>
            <a:r>
              <a:rPr lang="ru-RU" sz="1400" dirty="0" smtClean="0"/>
              <a:t>Поэтому логопедическое воздействие должно быть направлено на речевую систему в цело, а не только на один изолированный дефект. </a:t>
            </a:r>
          </a:p>
          <a:p>
            <a:pPr>
              <a:buFont typeface="Arial" charset="0"/>
              <a:buNone/>
            </a:pPr>
            <a:r>
              <a:rPr lang="ru-RU" sz="1400" b="1" dirty="0" smtClean="0"/>
              <a:t> </a:t>
            </a:r>
            <a:endParaRPr lang="ru-RU" sz="1400" dirty="0" smtClean="0"/>
          </a:p>
          <a:p>
            <a:endParaRPr lang="ru-RU" sz="1400" dirty="0" smtClean="0"/>
          </a:p>
        </p:txBody>
      </p:sp>
    </p:spTree>
  </p:cSld>
  <p:clrMapOvr>
    <a:masterClrMapping/>
  </p:clrMapOvr>
  <p:transition spd="slow">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2268538" y="274638"/>
            <a:ext cx="6624637" cy="706437"/>
          </a:xfrm>
        </p:spPr>
        <p:txBody>
          <a:bodyPr/>
          <a:lstStyle/>
          <a:p>
            <a:r>
              <a:rPr lang="ru-RU" sz="2000" b="1" dirty="0" smtClean="0"/>
              <a:t/>
            </a:r>
            <a:br>
              <a:rPr lang="ru-RU" sz="2000" b="1" dirty="0" smtClean="0"/>
            </a:br>
            <a:r>
              <a:rPr lang="ru-RU" sz="2000" b="1" dirty="0" smtClean="0"/>
              <a:t>Цели и задачи</a:t>
            </a:r>
            <a:br>
              <a:rPr lang="ru-RU" sz="2000" b="1" dirty="0" smtClean="0"/>
            </a:br>
            <a:r>
              <a:rPr lang="ru-RU" sz="2000" b="1" dirty="0" smtClean="0"/>
              <a:t> программы:</a:t>
            </a:r>
            <a:r>
              <a:rPr lang="ru-RU" dirty="0" smtClean="0"/>
              <a:t/>
            </a:r>
            <a:br>
              <a:rPr lang="ru-RU" dirty="0" smtClean="0"/>
            </a:br>
            <a:endParaRPr lang="ru-RU" dirty="0" smtClean="0"/>
          </a:p>
        </p:txBody>
      </p:sp>
      <p:sp>
        <p:nvSpPr>
          <p:cNvPr id="8195" name="Содержимое 2"/>
          <p:cNvSpPr>
            <a:spLocks noGrp="1"/>
          </p:cNvSpPr>
          <p:nvPr>
            <p:ph idx="1"/>
          </p:nvPr>
        </p:nvSpPr>
        <p:spPr>
          <a:xfrm>
            <a:off x="2268538" y="1125538"/>
            <a:ext cx="6624637" cy="5543550"/>
          </a:xfrm>
        </p:spPr>
        <p:txBody>
          <a:bodyPr/>
          <a:lstStyle/>
          <a:p>
            <a:pPr>
              <a:buFont typeface="Arial" charset="0"/>
              <a:buNone/>
            </a:pPr>
            <a:r>
              <a:rPr lang="ru-RU" sz="1600" dirty="0" smtClean="0"/>
              <a:t>Цель программы – коррекция дефектов устной и письменной речи учащихся, способствующей успешной адаптации в учебной деятельности и дальнейшей социализации детей логопатов.</a:t>
            </a:r>
          </a:p>
          <a:p>
            <a:pPr>
              <a:buFont typeface="Arial" charset="0"/>
              <a:buNone/>
            </a:pPr>
            <a:r>
              <a:rPr lang="ru-RU" sz="1600" dirty="0" smtClean="0"/>
              <a:t>Основные задачи программы:</a:t>
            </a:r>
          </a:p>
          <a:p>
            <a:pPr>
              <a:buFont typeface="Arial" charset="0"/>
              <a:buNone/>
            </a:pPr>
            <a:r>
              <a:rPr lang="ru-RU" sz="1600" dirty="0" smtClean="0"/>
              <a:t>1. Создать условия для формирования правильного звукопроизношения и закрепление его на словесном материале исходя из индивидуальных особенностей учащихся.</a:t>
            </a:r>
          </a:p>
          <a:p>
            <a:pPr>
              <a:buFont typeface="Arial" charset="0"/>
              <a:buNone/>
            </a:pPr>
            <a:r>
              <a:rPr lang="ru-RU" sz="1600" dirty="0" smtClean="0"/>
              <a:t>2. Развивать артикуляционную моторику, фонематические процессы, грамматический строй речи через коррекцию дефектов устной и письменной речи.</a:t>
            </a:r>
          </a:p>
          <a:p>
            <a:pPr>
              <a:buFont typeface="Arial" charset="0"/>
              <a:buNone/>
            </a:pPr>
            <a:r>
              <a:rPr lang="ru-RU" sz="1600" dirty="0" smtClean="0"/>
              <a:t>3. Обогащать и активировать словарный запас детей, развивать коммуникативные навыки посредством повышения уровня общего речевого развития детей.</a:t>
            </a:r>
          </a:p>
          <a:p>
            <a:pPr>
              <a:buFont typeface="Arial" charset="0"/>
              <a:buNone/>
            </a:pPr>
            <a:r>
              <a:rPr lang="ru-RU" sz="1600" dirty="0" smtClean="0"/>
              <a:t>4. Создать условия для коррекции и развития познавательной деятельности учащихся (</a:t>
            </a:r>
            <a:r>
              <a:rPr lang="ru-RU" sz="1600" dirty="0" err="1" smtClean="0"/>
              <a:t>общеинтеллектуальных</a:t>
            </a:r>
            <a:r>
              <a:rPr lang="ru-RU" sz="1600" dirty="0" smtClean="0"/>
              <a:t> умений, учебных навыков, слухового и зрительного восприятия, памяти, внимания, фонематического слуха) и общей координации движений, мелкой моторики.</a:t>
            </a:r>
          </a:p>
          <a:p>
            <a:endParaRPr lang="ru-RU" sz="1600" dirty="0" smtClean="0"/>
          </a:p>
        </p:txBody>
      </p:sp>
    </p:spTree>
  </p:cSld>
  <p:clrMapOvr>
    <a:masterClrMapping/>
  </p:clrMapOvr>
  <p:transition spd="slow">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K:\ProPowerPoint\Шаблоны\В работе\Детский школьный\DetskShkPrint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9219" name="Заголовок 1"/>
          <p:cNvSpPr>
            <a:spLocks noGrp="1"/>
          </p:cNvSpPr>
          <p:nvPr>
            <p:ph type="title"/>
          </p:nvPr>
        </p:nvSpPr>
        <p:spPr>
          <a:xfrm>
            <a:off x="179388" y="260350"/>
            <a:ext cx="5832475" cy="720725"/>
          </a:xfrm>
        </p:spPr>
        <p:txBody>
          <a:bodyPr/>
          <a:lstStyle/>
          <a:p>
            <a:r>
              <a:rPr lang="ru-RU" sz="1800" b="1" dirty="0" smtClean="0"/>
              <a:t>Организация работы по программе. </a:t>
            </a:r>
            <a:r>
              <a:rPr lang="ru-RU" sz="1800" dirty="0" smtClean="0"/>
              <a:t/>
            </a:r>
            <a:br>
              <a:rPr lang="ru-RU" sz="1800" dirty="0" smtClean="0"/>
            </a:br>
            <a:endParaRPr lang="ru-RU" sz="1800" dirty="0" smtClean="0"/>
          </a:p>
        </p:txBody>
      </p:sp>
      <p:sp>
        <p:nvSpPr>
          <p:cNvPr id="9220" name="Объект 2"/>
          <p:cNvSpPr>
            <a:spLocks noGrp="1"/>
          </p:cNvSpPr>
          <p:nvPr>
            <p:ph idx="1"/>
          </p:nvPr>
        </p:nvSpPr>
        <p:spPr>
          <a:xfrm>
            <a:off x="107950" y="981075"/>
            <a:ext cx="5903913" cy="5716588"/>
          </a:xfrm>
        </p:spPr>
        <p:txBody>
          <a:bodyPr/>
          <a:lstStyle/>
          <a:p>
            <a:pPr algn="just">
              <a:buFont typeface="Arial" charset="0"/>
              <a:buNone/>
            </a:pPr>
            <a:r>
              <a:rPr lang="ru-RU" sz="1800" dirty="0" smtClean="0"/>
              <a:t>Коррекция нарушений речи обучающихся в СКОУ 8 вида требует организации специальной логопедической работы, поэтому в учебном плане специального коррекционного образовательного учреждения 8 вида предусмотрены часы логопедических занятий. </a:t>
            </a:r>
          </a:p>
          <a:p>
            <a:pPr algn="just">
              <a:buFont typeface="Arial" charset="0"/>
              <a:buNone/>
            </a:pPr>
            <a:r>
              <a:rPr lang="ru-RU" sz="1800" dirty="0" smtClean="0"/>
              <a:t>Учитель – логопед комплектует группы по признаку однородности речевого нарушения у учащихся, по возможности, из обучающихся одного или двух параллельных классов. Наполняемость групп для логопедических занятий 2-4 обучающихся. </a:t>
            </a:r>
          </a:p>
          <a:p>
            <a:pPr algn="just">
              <a:buFont typeface="Arial" charset="0"/>
              <a:buNone/>
            </a:pPr>
            <a:r>
              <a:rPr lang="ru-RU" sz="1800" dirty="0" smtClean="0"/>
              <a:t> Основной формой являются групповые занятия. Занятия с каждой группой проводятся: </a:t>
            </a:r>
          </a:p>
          <a:p>
            <a:pPr algn="just">
              <a:buFont typeface="Arial" charset="0"/>
              <a:buNone/>
            </a:pPr>
            <a:r>
              <a:rPr lang="ru-RU" sz="1800" dirty="0" smtClean="0"/>
              <a:t>1 – 3 классы – 4 раза в неделю; </a:t>
            </a:r>
          </a:p>
          <a:p>
            <a:pPr algn="just">
              <a:buFont typeface="Arial" charset="0"/>
              <a:buNone/>
            </a:pPr>
            <a:r>
              <a:rPr lang="ru-RU" sz="1800" dirty="0" smtClean="0"/>
              <a:t>4 – 5 классы – 3 раза в неделю; </a:t>
            </a:r>
          </a:p>
          <a:p>
            <a:pPr algn="just">
              <a:buFont typeface="Arial" charset="0"/>
              <a:buNone/>
            </a:pPr>
            <a:r>
              <a:rPr lang="ru-RU" sz="1800" dirty="0" smtClean="0"/>
              <a:t>6 – 7 классы – 2 раза в неделю. </a:t>
            </a:r>
          </a:p>
          <a:p>
            <a:pPr algn="just">
              <a:buFont typeface="Arial" charset="0"/>
              <a:buNone/>
            </a:pPr>
            <a:r>
              <a:rPr lang="ru-RU" sz="1800" dirty="0" smtClean="0"/>
              <a:t>Количество часов указанных в программе примерное и может варьироваться в зависимости от речевого дефекта и степени.</a:t>
            </a:r>
          </a:p>
          <a:p>
            <a:endParaRPr lang="ru-RU" sz="1800" dirty="0" smtClean="0"/>
          </a:p>
        </p:txBody>
      </p:sp>
    </p:spTree>
  </p:cSld>
  <p:clrMapOvr>
    <a:masterClrMapping/>
  </p:clrMapOvr>
  <p:transition spd="slow">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K:\ProPowerPoint\Шаблоны\В работе\Детский школьный\DetskShkPrin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7813" cy="6858000"/>
          </a:xfrm>
          <a:prstGeom prst="rect">
            <a:avLst/>
          </a:prstGeom>
          <a:noFill/>
          <a:ln w="9525">
            <a:noFill/>
            <a:miter lim="800000"/>
            <a:headEnd/>
            <a:tailEnd/>
          </a:ln>
        </p:spPr>
      </p:pic>
      <p:sp>
        <p:nvSpPr>
          <p:cNvPr id="6148" name="Объект 2"/>
          <p:cNvSpPr>
            <a:spLocks noGrp="1"/>
          </p:cNvSpPr>
          <p:nvPr>
            <p:ph idx="1"/>
          </p:nvPr>
        </p:nvSpPr>
        <p:spPr>
          <a:xfrm>
            <a:off x="646113" y="1124744"/>
            <a:ext cx="8497887" cy="5429250"/>
          </a:xfrm>
        </p:spPr>
        <p:txBody>
          <a:bodyPr/>
          <a:lstStyle/>
          <a:p>
            <a:pPr marL="0" indent="0" eaLnBrk="0" hangingPunct="0">
              <a:spcBef>
                <a:spcPct val="0"/>
              </a:spcBef>
              <a:buFont typeface="Arial" charset="0"/>
              <a:buNone/>
            </a:pPr>
            <a:r>
              <a:rPr lang="ru-RU" sz="2000" dirty="0" smtClean="0">
                <a:solidFill>
                  <a:srgbClr val="000000"/>
                </a:solidFill>
                <a:latin typeface="Times New Roman" pitchFamily="18" charset="0"/>
                <a:ea typeface="Calibri" pitchFamily="34" charset="0"/>
                <a:cs typeface="Times New Roman" pitchFamily="18" charset="0"/>
              </a:rPr>
              <a:t>Работа по исправлению речевых нарушений строится с учётом возрастных особенностей, программы по русскому языку и особенностей речевого дефекта обучающихся. </a:t>
            </a:r>
            <a:endParaRPr lang="ru-RU" sz="2000" dirty="0" smtClean="0">
              <a:ea typeface="Calibri" pitchFamily="34" charset="0"/>
              <a:cs typeface="Times New Roman" pitchFamily="18" charset="0"/>
            </a:endParaRPr>
          </a:p>
          <a:p>
            <a:pPr marL="0" indent="0" eaLnBrk="0" hangingPunct="0">
              <a:spcBef>
                <a:spcPct val="0"/>
              </a:spcBef>
              <a:buFont typeface="Arial" charset="0"/>
              <a:buNone/>
            </a:pPr>
            <a:r>
              <a:rPr lang="ru-RU" sz="2000" dirty="0" smtClean="0">
                <a:solidFill>
                  <a:srgbClr val="000000"/>
                </a:solidFill>
                <a:latin typeface="Times New Roman" pitchFamily="18" charset="0"/>
                <a:ea typeface="Calibri" pitchFamily="34" charset="0"/>
                <a:cs typeface="Times New Roman" pitchFamily="18" charset="0"/>
              </a:rPr>
              <a:t>В структуру занятия может входить: </a:t>
            </a:r>
            <a:endParaRPr lang="ru-RU" sz="2000" dirty="0" smtClean="0">
              <a:ea typeface="Calibri" pitchFamily="34" charset="0"/>
              <a:cs typeface="Times New Roman" pitchFamily="18" charset="0"/>
            </a:endParaRPr>
          </a:p>
          <a:p>
            <a:pPr marL="0" indent="0" eaLnBrk="0" hangingPunct="0">
              <a:spcBef>
                <a:spcPct val="0"/>
              </a:spcBef>
              <a:buFont typeface="Arial" charset="0"/>
              <a:buNone/>
            </a:pPr>
            <a:r>
              <a:rPr lang="ru-RU" sz="2000" dirty="0" smtClean="0">
                <a:solidFill>
                  <a:srgbClr val="000000"/>
                </a:solidFill>
                <a:latin typeface="Times New Roman" pitchFamily="18" charset="0"/>
                <a:ea typeface="Calibri" pitchFamily="34" charset="0"/>
                <a:cs typeface="Times New Roman" pitchFamily="18" charset="0"/>
              </a:rPr>
              <a:t>- </a:t>
            </a:r>
            <a:r>
              <a:rPr lang="ru-RU" sz="2400" dirty="0" smtClean="0">
                <a:solidFill>
                  <a:schemeClr val="accent1"/>
                </a:solidFill>
                <a:latin typeface="Times New Roman" pitchFamily="18" charset="0"/>
                <a:ea typeface="Calibri" pitchFamily="34" charset="0"/>
                <a:cs typeface="Times New Roman" pitchFamily="18" charset="0"/>
              </a:rPr>
              <a:t>упражнения для развития артикуляционной моторики; </a:t>
            </a:r>
            <a:endParaRPr lang="ru-RU" sz="2400" dirty="0" smtClean="0">
              <a:solidFill>
                <a:schemeClr val="accent1"/>
              </a:solidFill>
            </a:endParaRPr>
          </a:p>
          <a:p>
            <a:pPr marL="0" indent="0"/>
            <a:endParaRPr lang="ru-RU" sz="1800" dirty="0" smtClean="0"/>
          </a:p>
        </p:txBody>
      </p:sp>
      <p:pic>
        <p:nvPicPr>
          <p:cNvPr id="4" name="Рисунок 3" descr="S1760270.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8266" y="2996952"/>
            <a:ext cx="4032448" cy="3384376"/>
          </a:xfrm>
          <a:prstGeom prst="rect">
            <a:avLst/>
          </a:prstGeom>
        </p:spPr>
      </p:pic>
      <p:pic>
        <p:nvPicPr>
          <p:cNvPr id="5" name="Рисунок 4" descr="S1760271.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32040" y="2996952"/>
            <a:ext cx="3707904" cy="3363838"/>
          </a:xfrm>
          <a:prstGeom prst="rect">
            <a:avLst/>
          </a:prstGeom>
        </p:spPr>
      </p:pic>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1760291.JPG"/>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339753" y="260648"/>
            <a:ext cx="3672408" cy="3096344"/>
          </a:xfrm>
        </p:spPr>
      </p:pic>
      <p:pic>
        <p:nvPicPr>
          <p:cNvPr id="5" name="Рисунок 4" descr="S1760295.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48064" y="3356992"/>
            <a:ext cx="3744416" cy="3240360"/>
          </a:xfrm>
          <a:prstGeom prst="rect">
            <a:avLst/>
          </a:prstGeom>
        </p:spPr>
      </p:pic>
      <p:pic>
        <p:nvPicPr>
          <p:cNvPr id="1026"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40152" y="188640"/>
            <a:ext cx="2987824" cy="2825304"/>
          </a:xfrm>
          <a:prstGeom prst="rect">
            <a:avLst/>
          </a:prstGeom>
          <a:noFill/>
          <a:ln w="9525">
            <a:noFill/>
            <a:miter lim="800000"/>
            <a:headEnd/>
            <a:tailEnd/>
          </a:ln>
        </p:spPr>
      </p:pic>
      <p:pic>
        <p:nvPicPr>
          <p:cNvPr id="1027" name="Picture 3" descr="C:\Users\user\Desktop\счастливая\СОХРАНЕННОЕ\ЛОГОПЕДИЯ\закачка\артик гимнастика\артикуляционная гимнастика\Artikulyatsionnaya-gimnastika-v-stihah-----7-150x128.png"/>
          <p:cNvPicPr>
            <a:picLocks noChangeAspect="1" noChangeArrowheads="1"/>
          </p:cNvPicPr>
          <p:nvPr/>
        </p:nvPicPr>
        <p:blipFill>
          <a:blip r:embed="rId5" cstate="print"/>
          <a:srcRect/>
          <a:stretch>
            <a:fillRect/>
          </a:stretch>
        </p:blipFill>
        <p:spPr bwMode="auto">
          <a:xfrm>
            <a:off x="2267744" y="3861048"/>
            <a:ext cx="2664296" cy="193928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10">
        <p:newsflash/>
      </p:transition>
    </mc:Choice>
    <mc:Fallback xmlns="">
      <p:transition>
        <p:newsflash/>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8538" y="274638"/>
            <a:ext cx="6624637" cy="3946450"/>
          </a:xfrm>
        </p:spPr>
        <p:txBody>
          <a:bodyPr/>
          <a:lstStyle/>
          <a:p>
            <a:pPr algn="l" eaLnBrk="1" fontAlgn="auto" hangingPunct="1">
              <a:spcAft>
                <a:spcPts val="0"/>
              </a:spcAft>
              <a:defRPr/>
            </a:pPr>
            <a:r>
              <a:rPr lang="ru-RU" sz="2000" dirty="0" smtClean="0">
                <a:solidFill>
                  <a:srgbClr val="000000"/>
                </a:solidFill>
                <a:latin typeface="Times New Roman" pitchFamily="18" charset="0"/>
                <a:ea typeface="Calibri" pitchFamily="34" charset="0"/>
                <a:cs typeface="Calibri" pitchFamily="34" charset="0"/>
              </a:rPr>
              <a:t/>
            </a:r>
            <a:br>
              <a:rPr lang="ru-RU" sz="2000" dirty="0" smtClean="0">
                <a:solidFill>
                  <a:srgbClr val="000000"/>
                </a:solidFill>
                <a:latin typeface="Times New Roman" pitchFamily="18" charset="0"/>
                <a:ea typeface="Calibri" pitchFamily="34" charset="0"/>
                <a:cs typeface="Calibri" pitchFamily="34" charset="0"/>
              </a:rPr>
            </a:br>
            <a:r>
              <a:rPr lang="ru-RU" sz="2000" dirty="0" smtClean="0"/>
              <a:t>У детей при ряде речевых нарушений отмечается выраженная в разной степени общая моторная недостаточность, а также отклонения в развитии движений пальцев рук, так как движения пальцев рук тесно связаны с речевой функцией. В связи с этим в системе по их обучению и воспитанию предусматриваются воспитательно-коррекционные мероприятия в данном направлении.</a:t>
            </a:r>
            <a:br>
              <a:rPr lang="ru-RU" sz="2000" dirty="0" smtClean="0"/>
            </a:br>
            <a:r>
              <a:rPr lang="ru-RU" dirty="0" smtClean="0">
                <a:solidFill>
                  <a:srgbClr val="000000"/>
                </a:solidFill>
                <a:latin typeface="Times New Roman" pitchFamily="18" charset="0"/>
                <a:ea typeface="Calibri" pitchFamily="34" charset="0"/>
                <a:cs typeface="Calibri" pitchFamily="34" charset="0"/>
              </a:rPr>
              <a:t> </a:t>
            </a:r>
            <a:r>
              <a:rPr lang="ru-RU" sz="2400" dirty="0" smtClean="0">
                <a:solidFill>
                  <a:schemeClr val="tx2"/>
                </a:solidFill>
                <a:latin typeface="Times New Roman" pitchFamily="18" charset="0"/>
                <a:ea typeface="Calibri" pitchFamily="34" charset="0"/>
                <a:cs typeface="Calibri" pitchFamily="34" charset="0"/>
              </a:rPr>
              <a:t>- упражнения для развития мелкой моторики пальцев рук; </a:t>
            </a:r>
            <a:r>
              <a:rPr lang="ru-RU" dirty="0" smtClean="0"/>
              <a:t/>
            </a:r>
            <a:br>
              <a:rPr lang="ru-RU" dirty="0" smtClean="0"/>
            </a:br>
            <a:r>
              <a:rPr lang="ru-RU" dirty="0" smtClean="0"/>
              <a:t/>
            </a:r>
            <a:br>
              <a:rPr lang="ru-RU" dirty="0" smtClean="0"/>
            </a:br>
            <a:endParaRPr lang="ru-RU" dirty="0"/>
          </a:p>
        </p:txBody>
      </p:sp>
      <p:pic>
        <p:nvPicPr>
          <p:cNvPr id="4" name="Содержимое 3" descr="S1760309.JPG"/>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123728" y="3573016"/>
            <a:ext cx="3342165" cy="3284984"/>
          </a:xfrm>
        </p:spPr>
      </p:pic>
      <p:pic>
        <p:nvPicPr>
          <p:cNvPr id="6" name="Рисунок 5" descr="S1760322.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36096" y="3573016"/>
            <a:ext cx="3707904" cy="3284984"/>
          </a:xfrm>
          <a:prstGeom prst="rect">
            <a:avLst/>
          </a:prstGeom>
        </p:spPr>
      </p:pic>
    </p:spTree>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descr="S1760316.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123728" y="0"/>
            <a:ext cx="7020272" cy="6858000"/>
          </a:xfrm>
          <a:prstGeom prst="rect">
            <a:avLst/>
          </a:prstGeom>
        </p:spPr>
      </p:pic>
      <p:sp>
        <p:nvSpPr>
          <p:cNvPr id="7" name="Содержимое 6"/>
          <p:cNvSpPr>
            <a:spLocks noGrp="1"/>
          </p:cNvSpPr>
          <p:nvPr>
            <p:ph idx="1"/>
          </p:nvPr>
        </p:nvSpPr>
        <p:spPr/>
        <p:txBody>
          <a:bodyPr/>
          <a:lstStyle/>
          <a:p>
            <a:endParaRPr lang="ru-RU" dirty="0"/>
          </a:p>
        </p:txBody>
      </p:sp>
    </p:spTree>
  </p:cSld>
  <p:clrMapOvr>
    <a:masterClrMapping/>
  </p:clrMapOvr>
  <p:transition spd="slow">
    <p:newsflash/>
  </p:transition>
  <p:timing>
    <p:tnLst>
      <p:par>
        <p:cTn id="1" dur="indefinite" restart="never" nodeType="tmRoot"/>
      </p:par>
    </p:tnLst>
  </p:timing>
</p:sld>
</file>

<file path=ppt/theme/theme1.xml><?xml version="1.0" encoding="utf-8"?>
<a:theme xmlns:a="http://schemas.openxmlformats.org/drawingml/2006/main" name="коррекционно-развивающая работа учителя логопеда">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tskShkol">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коррекционно-развивающая работа учителя логопеда</Template>
  <TotalTime>441</TotalTime>
  <Words>785</Words>
  <Application>Microsoft Office PowerPoint</Application>
  <PresentationFormat>Экран (4:3)</PresentationFormat>
  <Paragraphs>78</Paragraphs>
  <Slides>15</Slides>
  <Notes>1</Notes>
  <HiddenSlides>0</HiddenSlides>
  <MMClips>0</MMClips>
  <ScaleCrop>false</ScaleCrop>
  <HeadingPairs>
    <vt:vector size="4" baseType="variant">
      <vt:variant>
        <vt:lpstr>Тема</vt:lpstr>
      </vt:variant>
      <vt:variant>
        <vt:i4>2</vt:i4>
      </vt:variant>
      <vt:variant>
        <vt:lpstr>Заголовки слайдов</vt:lpstr>
      </vt:variant>
      <vt:variant>
        <vt:i4>15</vt:i4>
      </vt:variant>
    </vt:vector>
  </HeadingPairs>
  <TitlesOfParts>
    <vt:vector size="17" baseType="lpstr">
      <vt:lpstr>коррекционно-развивающая работа учителя логопеда</vt:lpstr>
      <vt:lpstr>1_DetskShkol</vt:lpstr>
      <vt:lpstr>Коррекционно-развивающая  работа  учителя-логопеда. </vt:lpstr>
      <vt:lpstr>Презентация PowerPoint</vt:lpstr>
      <vt:lpstr>Общая характеристика программы. </vt:lpstr>
      <vt:lpstr> Цели и задачи  программы: </vt:lpstr>
      <vt:lpstr>Организация работы по программе.  </vt:lpstr>
      <vt:lpstr>Презентация PowerPoint</vt:lpstr>
      <vt:lpstr>Презентация PowerPoint</vt:lpstr>
      <vt:lpstr> У детей при ряде речевых нарушений отмечается выраженная в разной степени общая моторная недостаточность, а также отклонения в развитии движений пальцев рук, так как движения пальцев рук тесно связаны с речевой функцией. В связи с этим в системе по их обучению и воспитанию предусматриваются воспитательно-коррекционные мероприятия в данном направлении.  - упражнения для развития мелкой моторики пальцев рук;   </vt:lpstr>
      <vt:lpstr>Презентация PowerPoint</vt:lpstr>
      <vt:lpstr>Презентация PowerPoint</vt:lpstr>
      <vt:lpstr>Презентация PowerPoint</vt:lpstr>
      <vt:lpstr>     -Коррекция произношения, автоматизация и дифференциация звуков;   Коррекция нарушений произношения  у умственно отсталых школьников является длительным и сложным процессом. Работа по воспитанию правильного звукопроизношения значительно осложняется характерной для умственно отсталых детей слабостью замыкательной функции коры, трудностью закрепления новых условных связей. У таких детей наиболее длительным является введение звука в речь, т.е. этап автоматизации звука. В связи с этим в процессе логопедической работы особое внимание необходимо уделять отработке поставленных звуков в речи в различных ситуациях речевого общения.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Коррекционно-развивающая  работа  учителя-логопеда.</dc:title>
  <dc:creator>user</dc:creator>
  <dc:description>http://propowerpoint.ru - Бесплатные шаблоны для презентаций. Полезные советы и уроки  PowerPoint .</dc:description>
  <cp:lastModifiedBy>уляна</cp:lastModifiedBy>
  <cp:revision>47</cp:revision>
  <dcterms:created xsi:type="dcterms:W3CDTF">2017-02-26T22:57:56Z</dcterms:created>
  <dcterms:modified xsi:type="dcterms:W3CDTF">2017-03-26T23:18:15Z</dcterms:modified>
</cp:coreProperties>
</file>