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99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09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CBD4-4A6C-4780-8648-F66F7ECA7106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A628-034D-497F-820D-4F55D0854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CBD4-4A6C-4780-8648-F66F7ECA7106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A628-034D-497F-820D-4F55D0854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CBD4-4A6C-4780-8648-F66F7ECA7106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A628-034D-497F-820D-4F55D0854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CBD4-4A6C-4780-8648-F66F7ECA7106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A628-034D-497F-820D-4F55D0854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CBD4-4A6C-4780-8648-F66F7ECA7106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A628-034D-497F-820D-4F55D0854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CBD4-4A6C-4780-8648-F66F7ECA7106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A628-034D-497F-820D-4F55D0854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CBD4-4A6C-4780-8648-F66F7ECA7106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A628-034D-497F-820D-4F55D0854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CBD4-4A6C-4780-8648-F66F7ECA7106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A628-034D-497F-820D-4F55D0854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CBD4-4A6C-4780-8648-F66F7ECA7106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A628-034D-497F-820D-4F55D0854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CBD4-4A6C-4780-8648-F66F7ECA7106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A628-034D-497F-820D-4F55D0854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CBD4-4A6C-4780-8648-F66F7ECA7106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A628-034D-497F-820D-4F55D0854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FCBD4-4A6C-4780-8648-F66F7ECA7106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EA628-034D-497F-820D-4F55D0854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3"/>
            <a:ext cx="7743852" cy="2357453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Инструкция по работе с журналом в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невник.ру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dnevnik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10" y="2071678"/>
            <a:ext cx="8129617" cy="419710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58204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Журнал </a:t>
            </a:r>
            <a:endParaRPr lang="ru-RU" dirty="0"/>
          </a:p>
        </p:txBody>
      </p:sp>
      <p:pic>
        <p:nvPicPr>
          <p:cNvPr id="4" name="Содержимое 3" descr="Безымянный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911" r="58192" b="33279"/>
          <a:stretch>
            <a:fillRect/>
          </a:stretch>
        </p:blipFill>
        <p:spPr>
          <a:xfrm>
            <a:off x="642910" y="714356"/>
            <a:ext cx="8053871" cy="6143645"/>
          </a:xfrm>
        </p:spPr>
      </p:pic>
      <p:pic>
        <p:nvPicPr>
          <p:cNvPr id="5" name="Рисунок 4" descr="Безымянный11.jpg"/>
          <p:cNvPicPr>
            <a:picLocks noChangeAspect="1"/>
          </p:cNvPicPr>
          <p:nvPr/>
        </p:nvPicPr>
        <p:blipFill>
          <a:blip r:embed="rId3"/>
          <a:srcRect t="8002" r="88282" b="75564"/>
          <a:stretch>
            <a:fillRect/>
          </a:stretch>
        </p:blipFill>
        <p:spPr>
          <a:xfrm>
            <a:off x="5072066" y="785794"/>
            <a:ext cx="3690853" cy="221457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857232"/>
          </a:xfrm>
        </p:spPr>
        <p:txBody>
          <a:bodyPr/>
          <a:lstStyle/>
          <a:p>
            <a:r>
              <a:rPr lang="ru-RU" dirty="0" smtClean="0"/>
              <a:t>Выбрать класс</a:t>
            </a:r>
            <a:endParaRPr lang="ru-RU" dirty="0"/>
          </a:p>
        </p:txBody>
      </p:sp>
      <p:pic>
        <p:nvPicPr>
          <p:cNvPr id="4" name="Содержимое 3" descr="Безымянный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9132" b="31897"/>
          <a:stretch>
            <a:fillRect/>
          </a:stretch>
        </p:blipFill>
        <p:spPr>
          <a:xfrm>
            <a:off x="0" y="1142984"/>
            <a:ext cx="9104325" cy="571501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1143000"/>
          </a:xfrm>
        </p:spPr>
        <p:txBody>
          <a:bodyPr/>
          <a:lstStyle/>
          <a:p>
            <a:r>
              <a:rPr lang="ru-RU" dirty="0" smtClean="0"/>
              <a:t>Выбрать предмет</a:t>
            </a:r>
            <a:endParaRPr lang="ru-RU" dirty="0"/>
          </a:p>
        </p:txBody>
      </p:sp>
      <p:pic>
        <p:nvPicPr>
          <p:cNvPr id="4" name="Содержимое 3" descr="Безымянный3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9132" b="9579"/>
          <a:stretch>
            <a:fillRect/>
          </a:stretch>
        </p:blipFill>
        <p:spPr>
          <a:xfrm>
            <a:off x="642910" y="881724"/>
            <a:ext cx="7858180" cy="5976276"/>
          </a:xfrm>
        </p:spPr>
      </p:pic>
      <p:pic>
        <p:nvPicPr>
          <p:cNvPr id="5" name="Рисунок 4" descr="Безымянный1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81250" b="59130"/>
          <a:stretch>
            <a:fillRect/>
          </a:stretch>
        </p:blipFill>
        <p:spPr>
          <a:xfrm>
            <a:off x="5500694" y="857232"/>
            <a:ext cx="3143240" cy="293137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Поурочное планирование</a:t>
            </a:r>
            <a:endParaRPr lang="ru-RU" dirty="0"/>
          </a:p>
        </p:txBody>
      </p:sp>
      <p:pic>
        <p:nvPicPr>
          <p:cNvPr id="4" name="Содержимое 3" descr="Безымянный4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9132" b="31897"/>
          <a:stretch>
            <a:fillRect/>
          </a:stretch>
        </p:blipFill>
        <p:spPr>
          <a:xfrm>
            <a:off x="164393" y="1000108"/>
            <a:ext cx="8979607" cy="5143536"/>
          </a:xfrm>
        </p:spPr>
      </p:pic>
      <p:pic>
        <p:nvPicPr>
          <p:cNvPr id="5" name="Рисунок 4" descr="Безымянный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375" r="73438" b="64608"/>
          <a:stretch>
            <a:fillRect/>
          </a:stretch>
        </p:blipFill>
        <p:spPr>
          <a:xfrm>
            <a:off x="5000596" y="714356"/>
            <a:ext cx="4143404" cy="365031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Памятка по заполнению журнала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001156" cy="58578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Посещаемость</a:t>
            </a:r>
            <a:endParaRPr lang="ru-RU" sz="1400" dirty="0" smtClean="0"/>
          </a:p>
          <a:p>
            <a:r>
              <a:rPr lang="ru-RU" sz="1400" dirty="0" smtClean="0"/>
              <a:t>Необходимо использовать для ввода с клавиатуры </a:t>
            </a:r>
            <a:r>
              <a:rPr lang="ru-RU" sz="1400" b="1" dirty="0" smtClean="0"/>
              <a:t>только</a:t>
            </a:r>
            <a:r>
              <a:rPr lang="ru-RU" sz="1400" dirty="0" smtClean="0"/>
              <a:t> следующие символы:</a:t>
            </a:r>
          </a:p>
          <a:p>
            <a:r>
              <a:rPr lang="ru-RU" sz="1400" b="1" dirty="0" err="1" smtClean="0"/>
              <a:t>н</a:t>
            </a:r>
            <a:r>
              <a:rPr lang="ru-RU" sz="1400" dirty="0" smtClean="0"/>
              <a:t> – «маленькая», для обозначения отсутствия по неуважительной причине;</a:t>
            </a:r>
          </a:p>
          <a:p>
            <a:r>
              <a:rPr lang="ru-RU" sz="1400" b="1" dirty="0" err="1" smtClean="0"/>
              <a:t>п</a:t>
            </a:r>
            <a:r>
              <a:rPr lang="ru-RU" sz="1400" b="1" dirty="0" smtClean="0"/>
              <a:t> </a:t>
            </a:r>
            <a:r>
              <a:rPr lang="ru-RU" sz="1400" dirty="0" smtClean="0"/>
              <a:t>– «маленькая», для обозначения отсутствия по уважительной причине; </a:t>
            </a:r>
          </a:p>
          <a:p>
            <a:r>
              <a:rPr lang="ru-RU" sz="1400" b="1" dirty="0" smtClean="0"/>
              <a:t>б</a:t>
            </a:r>
            <a:r>
              <a:rPr lang="ru-RU" sz="1400" dirty="0" smtClean="0"/>
              <a:t> – «маленькая», для обозначения отсутствия по причине болезни;</a:t>
            </a:r>
          </a:p>
          <a:p>
            <a:r>
              <a:rPr lang="ru-RU" sz="1400" b="1" dirty="0" smtClean="0"/>
              <a:t>о</a:t>
            </a:r>
            <a:r>
              <a:rPr lang="ru-RU" sz="1400" dirty="0" smtClean="0"/>
              <a:t> – «маленькая», для обозначения опоздания на урок;</a:t>
            </a:r>
          </a:p>
          <a:p>
            <a:r>
              <a:rPr lang="ru-RU" sz="1400" b="1" dirty="0" smtClean="0"/>
              <a:t> </a:t>
            </a:r>
            <a:r>
              <a:rPr lang="ru-RU" sz="1400" i="1" dirty="0" smtClean="0"/>
              <a:t>В соответствии со стандартами для бумажных форм журналов, в форме печати «о» не учитываются, «б» и «</a:t>
            </a:r>
            <a:r>
              <a:rPr lang="ru-RU" sz="1400" i="1" dirty="0" err="1" smtClean="0"/>
              <a:t>п</a:t>
            </a:r>
            <a:r>
              <a:rPr lang="ru-RU" sz="1400" i="1" dirty="0" smtClean="0"/>
              <a:t>» превращаются в «</a:t>
            </a:r>
            <a:r>
              <a:rPr lang="ru-RU" sz="1400" i="1" dirty="0" err="1" smtClean="0"/>
              <a:t>н</a:t>
            </a:r>
            <a:r>
              <a:rPr lang="ru-RU" sz="1400" i="1" dirty="0" smtClean="0"/>
              <a:t>».</a:t>
            </a:r>
            <a:endParaRPr lang="ru-RU" sz="1400" dirty="0" smtClean="0"/>
          </a:p>
          <a:p>
            <a:r>
              <a:rPr lang="ru-RU" sz="1400" b="1" dirty="0" smtClean="0"/>
              <a:t>Успеваемость</a:t>
            </a:r>
            <a:endParaRPr lang="ru-RU" sz="1400" dirty="0" smtClean="0"/>
          </a:p>
          <a:p>
            <a:r>
              <a:rPr lang="ru-RU" sz="1400" dirty="0" smtClean="0"/>
              <a:t>Необходимо использовать  для ввода с клавиатуры </a:t>
            </a:r>
            <a:r>
              <a:rPr lang="ru-RU" sz="1400" b="1" dirty="0" smtClean="0"/>
              <a:t>только</a:t>
            </a:r>
            <a:r>
              <a:rPr lang="ru-RU" sz="1400" dirty="0" smtClean="0"/>
              <a:t> следующие символы:</a:t>
            </a:r>
          </a:p>
          <a:p>
            <a:r>
              <a:rPr lang="ru-RU" sz="1400" b="1" dirty="0" smtClean="0"/>
              <a:t>цифры от 1 до </a:t>
            </a:r>
            <a:r>
              <a:rPr lang="ru-RU" sz="1400" b="1" dirty="0" err="1" smtClean="0"/>
              <a:t>n</a:t>
            </a:r>
            <a:r>
              <a:rPr lang="ru-RU" sz="1400" dirty="0" smtClean="0"/>
              <a:t>, в рамках выбранной балльной системы оценок (где </a:t>
            </a:r>
            <a:r>
              <a:rPr lang="ru-RU" sz="1400" b="1" dirty="0" err="1" smtClean="0"/>
              <a:t>n</a:t>
            </a:r>
            <a:r>
              <a:rPr lang="ru-RU" sz="1400" dirty="0" smtClean="0"/>
              <a:t> = 5,10,12,100);</a:t>
            </a:r>
          </a:p>
          <a:p>
            <a:r>
              <a:rPr lang="ru-RU" sz="1400" b="1" dirty="0" smtClean="0"/>
              <a:t>буквы </a:t>
            </a:r>
            <a:r>
              <a:rPr lang="ru-RU" sz="1400" dirty="0" smtClean="0"/>
              <a:t>– «большие» латинские или соответствующие им цифры, в рамках Американской системы оценок;</a:t>
            </a:r>
          </a:p>
          <a:p>
            <a:r>
              <a:rPr lang="ru-RU" sz="1400" b="1" dirty="0" smtClean="0"/>
              <a:t>ЗЧ, НЗ</a:t>
            </a:r>
            <a:r>
              <a:rPr lang="ru-RU" sz="1400" dirty="0" smtClean="0"/>
              <a:t> – как «большие», так и «маленькие». Можно выставить в любой системе оценивания; </a:t>
            </a:r>
          </a:p>
          <a:p>
            <a:r>
              <a:rPr lang="ru-RU" sz="1400" b="1" dirty="0" smtClean="0"/>
              <a:t>ОСВ</a:t>
            </a:r>
            <a:r>
              <a:rPr lang="ru-RU" sz="1400" dirty="0" smtClean="0"/>
              <a:t> – как «большие», так и «маленькие», для обозначения освобождения от аттестации. Можно выставить в любой системе оценивания;  </a:t>
            </a:r>
          </a:p>
          <a:p>
            <a:r>
              <a:rPr lang="ru-RU" sz="1400" b="1" dirty="0" smtClean="0"/>
              <a:t>Н/А</a:t>
            </a:r>
            <a:r>
              <a:rPr lang="ru-RU" sz="1400" dirty="0" smtClean="0"/>
              <a:t> – как «большие», так и «маленькие» буквы, а также косую черту (/) для обозначения </a:t>
            </a:r>
            <a:r>
              <a:rPr lang="ru-RU" sz="1400" dirty="0" err="1" smtClean="0"/>
              <a:t>неаттестации</a:t>
            </a:r>
            <a:r>
              <a:rPr lang="ru-RU" sz="1400" dirty="0" smtClean="0"/>
              <a:t>. Можно выставить в любой системе оценивания.</a:t>
            </a:r>
          </a:p>
          <a:p>
            <a:r>
              <a:rPr lang="ru-RU" sz="1400" b="1" i="1" dirty="0" smtClean="0"/>
              <a:t> </a:t>
            </a:r>
            <a:r>
              <a:rPr lang="ru-RU" sz="1400" i="1" dirty="0" smtClean="0"/>
              <a:t>Во всех видах работы на уроке можно выставить через косую черту дробную оценку без дополнительной настройки на странице работы.</a:t>
            </a:r>
            <a:endParaRPr lang="ru-RU" sz="1400" dirty="0" smtClean="0"/>
          </a:p>
          <a:p>
            <a:r>
              <a:rPr lang="ru-RU" sz="1400" b="1" dirty="0" smtClean="0"/>
              <a:t>Пример заполнения:</a:t>
            </a:r>
            <a:r>
              <a:rPr lang="ru-RU" sz="1400" i="1" dirty="0" smtClean="0"/>
              <a:t> 5/4</a:t>
            </a:r>
            <a:endParaRPr lang="ru-RU" sz="1400" dirty="0" smtClean="0"/>
          </a:p>
          <a:p>
            <a:r>
              <a:rPr lang="ru-RU" sz="1400" b="1" i="1" dirty="0" smtClean="0"/>
              <a:t> </a:t>
            </a:r>
            <a:r>
              <a:rPr lang="ru-RU" sz="1400" i="1" dirty="0" smtClean="0"/>
              <a:t>В одной ячейке можно выставить сразу и оценку, и отметку о присутствии. Данные вносятся без пробела</a:t>
            </a:r>
            <a:endParaRPr lang="ru-RU" sz="1400" dirty="0" smtClean="0"/>
          </a:p>
          <a:p>
            <a:r>
              <a:rPr lang="ru-RU" sz="1400" b="1" dirty="0" smtClean="0"/>
              <a:t>Пример заполнения:</a:t>
            </a:r>
            <a:r>
              <a:rPr lang="ru-RU" sz="1400" i="1" dirty="0" smtClean="0"/>
              <a:t> о5, н3, б4</a:t>
            </a:r>
            <a:endParaRPr lang="ru-RU" sz="1400" dirty="0" smtClean="0"/>
          </a:p>
          <a:p>
            <a:r>
              <a:rPr lang="ru-RU" sz="1400" b="1" i="1" dirty="0" smtClean="0"/>
              <a:t> Нельзя выставить двойную оценку</a:t>
            </a:r>
            <a:r>
              <a:rPr lang="ru-RU" sz="1400" i="1" dirty="0" smtClean="0"/>
              <a:t> как тематическую оценку, т.е. в графе «</a:t>
            </a:r>
            <a:r>
              <a:rPr lang="ru-RU" sz="1400" i="1" dirty="0" err="1" smtClean="0"/>
              <a:t>Темат</a:t>
            </a:r>
            <a:r>
              <a:rPr lang="ru-RU" sz="1400" i="1" dirty="0" smtClean="0"/>
              <a:t>.», и в столбце «Итоговые», кроме столбца «Экзамен». </a:t>
            </a:r>
            <a:br>
              <a:rPr lang="ru-RU" sz="1400" i="1" dirty="0" smtClean="0"/>
            </a:br>
            <a:endParaRPr lang="ru-RU" sz="1400" dirty="0" smtClean="0"/>
          </a:p>
          <a:p>
            <a:r>
              <a:rPr lang="ru-RU" sz="1400" dirty="0" smtClean="0"/>
              <a:t> </a:t>
            </a:r>
            <a:r>
              <a:rPr lang="ru-RU" sz="1400" i="1" dirty="0" smtClean="0"/>
              <a:t>Переход от строчки к строчке в журнале осуществляется с помощью клавиши «</a:t>
            </a:r>
            <a:r>
              <a:rPr lang="ru-RU" sz="1400" i="1" dirty="0" err="1" smtClean="0"/>
              <a:t>Enter</a:t>
            </a:r>
            <a:r>
              <a:rPr lang="ru-RU" sz="1400" i="1" dirty="0" smtClean="0"/>
              <a:t>», а также стрелками «вверх» и «вниз», переход от ячейки к ячейке осуществляется с помощью стрелок «влево» и «вправо».</a:t>
            </a:r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>
            <a:normAutofit/>
          </a:bodyPr>
          <a:lstStyle/>
          <a:p>
            <a:r>
              <a:rPr lang="ru-RU" dirty="0" smtClean="0"/>
              <a:t>Выбор необходимых параметров</a:t>
            </a:r>
            <a:endParaRPr lang="ru-RU" dirty="0"/>
          </a:p>
        </p:txBody>
      </p:sp>
      <p:pic>
        <p:nvPicPr>
          <p:cNvPr id="4" name="Содержимое 3" descr="Безымянный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9132" b="31897"/>
          <a:stretch>
            <a:fillRect/>
          </a:stretch>
        </p:blipFill>
        <p:spPr>
          <a:xfrm>
            <a:off x="191120" y="1428736"/>
            <a:ext cx="8952880" cy="5128227"/>
          </a:xfrm>
        </p:spPr>
      </p:pic>
      <p:pic>
        <p:nvPicPr>
          <p:cNvPr id="6" name="Рисунок 5" descr="Безымянный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5000" b="55478"/>
          <a:stretch>
            <a:fillRect/>
          </a:stretch>
        </p:blipFill>
        <p:spPr>
          <a:xfrm>
            <a:off x="4549883" y="928670"/>
            <a:ext cx="4594117" cy="350046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Прописываем темы и Д/З на четверть</a:t>
            </a:r>
            <a:endParaRPr lang="ru-RU" dirty="0"/>
          </a:p>
        </p:txBody>
      </p:sp>
      <p:pic>
        <p:nvPicPr>
          <p:cNvPr id="5" name="Содержимое 4" descr="Безымянный6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9132" b="31897"/>
          <a:stretch>
            <a:fillRect/>
          </a:stretch>
        </p:blipFill>
        <p:spPr>
          <a:xfrm>
            <a:off x="289110" y="1500174"/>
            <a:ext cx="8854890" cy="507209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</a:t>
            </a:r>
            <a:r>
              <a:rPr lang="en-US" dirty="0" smtClean="0"/>
              <a:t>Excel</a:t>
            </a:r>
            <a:endParaRPr lang="ru-RU" dirty="0"/>
          </a:p>
        </p:txBody>
      </p:sp>
      <p:pic>
        <p:nvPicPr>
          <p:cNvPr id="4" name="Содержимое 3" descr="Безымянный7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9132" b="31897"/>
          <a:stretch>
            <a:fillRect/>
          </a:stretch>
        </p:blipFill>
        <p:spPr>
          <a:xfrm>
            <a:off x="0" y="1571612"/>
            <a:ext cx="9144000" cy="528638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30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Инструкция по работе с журналом в Dневник.ру</vt:lpstr>
      <vt:lpstr>Журнал </vt:lpstr>
      <vt:lpstr>Выбрать класс</vt:lpstr>
      <vt:lpstr>Выбрать предмет</vt:lpstr>
      <vt:lpstr>Поурочное планирование</vt:lpstr>
      <vt:lpstr>Памятка по заполнению журнала</vt:lpstr>
      <vt:lpstr>Выбор необходимых параметров</vt:lpstr>
      <vt:lpstr>Прописываем темы и Д/З на четверть</vt:lpstr>
      <vt:lpstr>Использование Excel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по работе с журналом в Dневник.ру</dc:title>
  <dc:creator>АнюткА</dc:creator>
  <cp:lastModifiedBy>HP</cp:lastModifiedBy>
  <cp:revision>8</cp:revision>
  <dcterms:created xsi:type="dcterms:W3CDTF">2017-05-29T12:12:09Z</dcterms:created>
  <dcterms:modified xsi:type="dcterms:W3CDTF">2017-05-29T23:40:33Z</dcterms:modified>
</cp:coreProperties>
</file>