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F861A5-31C7-4062-9B44-5D1544975341}" type="datetimeFigureOut">
              <a:rPr lang="ru-RU" smtClean="0"/>
              <a:t>04.05.2015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77D086-5B67-473F-8F3A-9FCD7D98F4A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Sylfaen" pitchFamily="18" charset="0"/>
                <a:ea typeface="BatangChe" pitchFamily="49" charset="-127"/>
                <a:cs typeface="Vrinda" pitchFamily="34" charset="0"/>
              </a:rPr>
              <a:t>Советы родителям, воспитывающим детей с особыми образовательными потребностями</a:t>
            </a:r>
            <a:endParaRPr lang="ru-RU" sz="3600" b="1" i="1" dirty="0">
              <a:latin typeface="Sylfaen" pitchFamily="18" charset="0"/>
              <a:ea typeface="BatangChe" pitchFamily="49" charset="-127"/>
              <a:cs typeface="Vrinda" pitchFamily="34" charset="0"/>
            </a:endParaRPr>
          </a:p>
        </p:txBody>
      </p:sp>
      <p:pic>
        <p:nvPicPr>
          <p:cNvPr id="4" name="Содержимое 3" descr="1308949687_lep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211165">
            <a:off x="2771800" y="2684916"/>
            <a:ext cx="5642992" cy="376199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4872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latin typeface="Sylfaen" pitchFamily="18" charset="0"/>
              </a:rPr>
              <a:t>Совет 9. Примите вашего ребенка таким, каков он есть. </a:t>
            </a:r>
            <a:br>
              <a:rPr lang="ru-RU" sz="2400" b="1" i="1" dirty="0" smtClean="0">
                <a:latin typeface="Sylfaen" pitchFamily="18" charset="0"/>
              </a:rPr>
            </a:br>
            <a:r>
              <a:rPr lang="ru-RU" sz="2000" i="1" dirty="0" smtClean="0">
                <a:latin typeface="Sylfaen" pitchFamily="18" charset="0"/>
              </a:rPr>
              <a:t>Ваш ребенок в любом возрасте, будь он младенец или уже подросток, все равно ваш ребенок.</a:t>
            </a:r>
            <a:br>
              <a:rPr lang="ru-RU" sz="2000" i="1" dirty="0" smtClean="0">
                <a:latin typeface="Sylfaen" pitchFamily="18" charset="0"/>
              </a:rPr>
            </a:br>
            <a:r>
              <a:rPr lang="ru-RU" sz="2000" i="1" dirty="0" smtClean="0">
                <a:latin typeface="Sylfaen" pitchFamily="18" charset="0"/>
              </a:rPr>
              <a:t>Любите своего ребенка. Не отвергайте из-за его физического или интеллектуального несовершенства. </a:t>
            </a:r>
            <a:br>
              <a:rPr lang="ru-RU" sz="2000" i="1" dirty="0" smtClean="0">
                <a:latin typeface="Sylfaen" pitchFamily="18" charset="0"/>
              </a:rPr>
            </a:br>
            <a:r>
              <a:rPr lang="ru-RU" sz="2000" i="1" dirty="0" smtClean="0">
                <a:latin typeface="Sylfaen" pitchFamily="18" charset="0"/>
              </a:rPr>
              <a:t>Поверьте, что через некоторое время эти недостатки для вас перестанут быть значимыми. И вам станет важно только то, что он есть, что он вас любит, что ему нужны ваши тепло, ласка и защита. </a:t>
            </a:r>
            <a:endParaRPr lang="ru-RU" sz="2400" b="1" i="1" dirty="0">
              <a:latin typeface="Sylfaen" pitchFamily="18" charset="0"/>
            </a:endParaRPr>
          </a:p>
        </p:txBody>
      </p:sp>
      <p:pic>
        <p:nvPicPr>
          <p:cNvPr id="6" name="Содержимое 5" descr="deti-let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9738" y="3140968"/>
            <a:ext cx="5093811" cy="3183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412776"/>
            <a:ext cx="930633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Литература</a:t>
            </a:r>
          </a:p>
          <a:p>
            <a:pPr marL="342900" indent="-342900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 1. Ткачева В.В. Гармонизация внутрисемейных отношений. М., 2000.</a:t>
            </a:r>
          </a:p>
          <a:p>
            <a:pPr marL="342900" indent="-342900"/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2. Популярная психология для родителей. Под ред. </a:t>
            </a:r>
            <a:r>
              <a:rPr lang="ru-RU" sz="2000" i="1" dirty="0" err="1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А.А.Бодалева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rPr>
              <a:t>. М., 1989.</a:t>
            </a:r>
          </a:p>
          <a:p>
            <a:pPr marL="342900" indent="-342900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19256" cy="258089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atin typeface="Sylfaen" pitchFamily="18" charset="0"/>
              </a:rPr>
              <a:t>Совет 1. Постарайтесь преодолеть страх и отчаяние.</a:t>
            </a:r>
            <a:r>
              <a:rPr lang="ru-RU" sz="2000" b="1" i="1" dirty="0" smtClean="0">
                <a:latin typeface="Sylfaen" pitchFamily="18" charset="0"/>
              </a:rPr>
              <a:t/>
            </a:r>
            <a:br>
              <a:rPr lang="ru-RU" sz="2000" b="1" i="1" dirty="0" smtClean="0">
                <a:latin typeface="Sylfaen" pitchFamily="18" charset="0"/>
              </a:rPr>
            </a:br>
            <a:r>
              <a:rPr lang="ru-RU" sz="2400" i="1" dirty="0" smtClean="0">
                <a:latin typeface="Sylfaen" pitchFamily="18" charset="0"/>
              </a:rPr>
              <a:t>Факт появления на свет ребенка, не такого, как у всех стал причиной сильного стресса, который Вы испытываете, в первую очередь как его родители. Вам очень трудно сейчас. Преодолейте страх и отчаяние. Помните, что не отчаяние и неверие в свои возможности, а любовь к ребенку и терпеливая постоянная работа с ним позволят Вам добиться наибольших успехов.</a:t>
            </a:r>
            <a:endParaRPr lang="ru-RU" sz="2400" b="1" i="1" dirty="0">
              <a:latin typeface="Sylfaen" pitchFamily="18" charset="0"/>
            </a:endParaRPr>
          </a:p>
        </p:txBody>
      </p:sp>
      <p:pic>
        <p:nvPicPr>
          <p:cNvPr id="10" name="Содержимое 9" descr="4994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05289">
            <a:off x="1665963" y="3550352"/>
            <a:ext cx="3836050" cy="2881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latin typeface="Sylfaen" pitchFamily="18" charset="0"/>
              </a:rPr>
              <a:t>Совет 2 (отцу ребенка): постарайтесь понять чувства и переживания вашей жены. </a:t>
            </a:r>
            <a:r>
              <a:rPr lang="ru-RU" sz="2500" b="1" i="1" dirty="0" smtClean="0">
                <a:latin typeface="Sylfaen" pitchFamily="18" charset="0"/>
              </a:rPr>
              <a:t/>
            </a:r>
            <a:br>
              <a:rPr lang="ru-RU" sz="2500" b="1" i="1" dirty="0" smtClean="0">
                <a:latin typeface="Sylfaen" pitchFamily="18" charset="0"/>
              </a:rPr>
            </a:br>
            <a:r>
              <a:rPr lang="ru-RU" sz="2400" i="1" dirty="0" smtClean="0">
                <a:latin typeface="Sylfaen" pitchFamily="18" charset="0"/>
              </a:rPr>
              <a:t>Не ставьте ей в укор то, что ребенок родился таким. Виновных нет! Есть проблема, которую необходимо решать обоим. Создайте домашний очаг. Жена и ребенок держатся за вас, как за соломинку. Кроме вас, у них нет другой опоры в жизни. Будьте  для них этой опорой.</a:t>
            </a:r>
            <a:r>
              <a:rPr lang="ru-RU" sz="2400" b="1" i="1" dirty="0" smtClean="0">
                <a:latin typeface="Sylfaen" pitchFamily="18" charset="0"/>
              </a:rPr>
              <a:t/>
            </a:r>
            <a:br>
              <a:rPr lang="ru-RU" sz="2400" b="1" i="1" dirty="0" smtClean="0">
                <a:latin typeface="Sylfaen" pitchFamily="18" charset="0"/>
              </a:rPr>
            </a:br>
            <a:endParaRPr lang="ru-RU" sz="2400" b="1" i="1" dirty="0">
              <a:latin typeface="Sylfaen" pitchFamily="18" charset="0"/>
            </a:endParaRPr>
          </a:p>
        </p:txBody>
      </p:sp>
      <p:pic>
        <p:nvPicPr>
          <p:cNvPr id="4" name="Содержимое 3" descr="7596405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393729">
            <a:off x="3140625" y="3431219"/>
            <a:ext cx="5250160" cy="2975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453104"/>
          </a:xfrm>
        </p:spPr>
        <p:txBody>
          <a:bodyPr>
            <a:normAutofit/>
          </a:bodyPr>
          <a:lstStyle/>
          <a:p>
            <a:r>
              <a:rPr lang="ru-RU" sz="2500" b="1" i="1" dirty="0" smtClean="0">
                <a:latin typeface="Sylfaen" pitchFamily="18" charset="0"/>
              </a:rPr>
              <a:t>Совет 3 (матери ребенка): помогите себе, измените отношение к себе.</a:t>
            </a:r>
            <a:br>
              <a:rPr lang="ru-RU" sz="2500" b="1" i="1" dirty="0" smtClean="0">
                <a:latin typeface="Sylfaen" pitchFamily="18" charset="0"/>
              </a:rPr>
            </a:br>
            <a:r>
              <a:rPr lang="ru-RU" sz="2000" i="1" dirty="0" smtClean="0">
                <a:latin typeface="Sylfaen" pitchFamily="18" charset="0"/>
              </a:rPr>
              <a:t>Если вам очень плохо, а помочь некому, постарайтесь вспомнить какое-либо  приятное событие из вашей жизни, ощущения и чувства, которые вы тогда испытывали. Пощадите себя и в случае возникновения тревожного или депрессивного состояния научитесь говорить себе СТОП. Научитесь смягчать, нейтрализовать любой конфликт доброжелательным отношением к окружающим. </a:t>
            </a:r>
            <a:br>
              <a:rPr lang="ru-RU" sz="2000" i="1" dirty="0" smtClean="0">
                <a:latin typeface="Sylfaen" pitchFamily="18" charset="0"/>
              </a:rPr>
            </a:br>
            <a:r>
              <a:rPr lang="ru-RU" sz="2000" i="1" dirty="0" smtClean="0">
                <a:latin typeface="Sylfaen" pitchFamily="18" charset="0"/>
              </a:rPr>
              <a:t>Прогнозируйте любую ситуацию, участниками которой становитесь ваш ребенок, вы и окружающие вас лица. Постарайтесь найти среди ваших знакомых тех, кто бы мог адекватно принимать вас и вашего ребенка.</a:t>
            </a:r>
            <a:r>
              <a:rPr lang="ru-RU" sz="2500" b="1" i="1" dirty="0" smtClean="0">
                <a:latin typeface="Sylfaen" pitchFamily="18" charset="0"/>
              </a:rPr>
              <a:t/>
            </a:r>
            <a:br>
              <a:rPr lang="ru-RU" sz="2500" b="1" i="1" dirty="0" smtClean="0">
                <a:latin typeface="Sylfaen" pitchFamily="18" charset="0"/>
              </a:rPr>
            </a:br>
            <a:r>
              <a:rPr lang="ru-RU" sz="2500" b="1" i="1" dirty="0" smtClean="0">
                <a:latin typeface="Sylfaen" pitchFamily="18" charset="0"/>
              </a:rPr>
              <a:t/>
            </a:r>
            <a:br>
              <a:rPr lang="ru-RU" sz="2500" b="1" i="1" dirty="0" smtClean="0">
                <a:latin typeface="Sylfaen" pitchFamily="18" charset="0"/>
              </a:rPr>
            </a:br>
            <a:endParaRPr lang="ru-RU" sz="2500" b="1" i="1" dirty="0">
              <a:latin typeface="Sylfaen" pitchFamily="18" charset="0"/>
            </a:endParaRPr>
          </a:p>
        </p:txBody>
      </p:sp>
      <p:pic>
        <p:nvPicPr>
          <p:cNvPr id="4" name="Содержимое 3" descr="4291493_475dddd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076676">
            <a:off x="5575352" y="4558803"/>
            <a:ext cx="3120317" cy="2074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8968"/>
          </a:xfrm>
        </p:spPr>
        <p:txBody>
          <a:bodyPr>
            <a:normAutofit fontScale="90000"/>
          </a:bodyPr>
          <a:lstStyle/>
          <a:p>
            <a:r>
              <a:rPr lang="ru-RU" sz="2500" b="1" i="1" dirty="0" smtClean="0">
                <a:latin typeface="Sylfaen" pitchFamily="18" charset="0"/>
              </a:rPr>
              <a:t>Совет 4. Постарайтесь принять факт наличия проблемы развития в Вашего ребенка.</a:t>
            </a:r>
            <a:br>
              <a:rPr lang="ru-RU" sz="2500" b="1" i="1" dirty="0" smtClean="0">
                <a:latin typeface="Sylfaen" pitchFamily="18" charset="0"/>
              </a:rPr>
            </a:br>
            <a:r>
              <a:rPr lang="ru-RU" sz="2400" i="1" dirty="0" smtClean="0">
                <a:latin typeface="Sylfaen" pitchFamily="18" charset="0"/>
              </a:rPr>
              <a:t>Многие родители много времени, сил и энергии тратят на процесс отрицания существующей у их ребенка проблемы. Такое понимание проблемы непродуктивно и не принесет пользы ни вам, ни вашему ребенку, ни окружающим. Постарайтесь также не поддаваться агрессии, раздражению, подавленности и страху, которые, естественно, могут возникать из-за волнения о здоровье вашего ребенка.</a:t>
            </a:r>
            <a:endParaRPr lang="ru-RU" sz="2400" b="1" i="1" dirty="0">
              <a:latin typeface="Sylfaen" pitchFamily="18" charset="0"/>
            </a:endParaRPr>
          </a:p>
        </p:txBody>
      </p:sp>
      <p:pic>
        <p:nvPicPr>
          <p:cNvPr id="8" name="Содержимое 7" descr="kak-miritsya-s-lyubimyim-posle-ssory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347953">
            <a:off x="3061722" y="3882371"/>
            <a:ext cx="3930581" cy="2667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Right"/>
            <a:lightRig rig="threePt" dir="t"/>
          </a:scene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456384"/>
          </a:xfrm>
        </p:spPr>
        <p:txBody>
          <a:bodyPr>
            <a:normAutofit/>
          </a:bodyPr>
          <a:lstStyle/>
          <a:p>
            <a:r>
              <a:rPr lang="ru-RU" sz="2500" b="1" i="1" dirty="0" smtClean="0">
                <a:latin typeface="Sylfaen" pitchFamily="18" charset="0"/>
              </a:rPr>
              <a:t>Совет 5. Будьте активными в общении со своим ребенком.</a:t>
            </a:r>
            <a:r>
              <a:rPr lang="ru-RU" sz="2000" b="1" i="1" smtClean="0">
                <a:latin typeface="Sylfaen" pitchFamily="18" charset="0"/>
              </a:rPr>
              <a:t/>
            </a:r>
            <a:br>
              <a:rPr lang="ru-RU" sz="2000" b="1" i="1" smtClean="0">
                <a:latin typeface="Sylfaen" pitchFamily="18" charset="0"/>
              </a:rPr>
            </a:br>
            <a:r>
              <a:rPr lang="ru-RU" sz="2200" i="1" smtClean="0">
                <a:latin typeface="Sylfaen" pitchFamily="18" charset="0"/>
              </a:rPr>
              <a:t>В настоящее время доказано, что именно мать обладает специфическими и высокоэффективными возможностями стимуляции развития ребенка. С первых дней жизни ребенка мать должна осуществлять разнообразную деятельность , направленную на развитие ребенка. </a:t>
            </a:r>
            <a:br>
              <a:rPr lang="ru-RU" sz="2200" i="1" smtClean="0">
                <a:latin typeface="Sylfaen" pitchFamily="18" charset="0"/>
              </a:rPr>
            </a:br>
            <a:r>
              <a:rPr lang="ru-RU" sz="2200" i="1" smtClean="0">
                <a:latin typeface="Sylfaen" pitchFamily="18" charset="0"/>
              </a:rPr>
              <a:t>Дети с проблемами в здоровье пассивны, они реагируют на мать позднее. Именно поэтому матери необходимо быть активнее самой, больше уделять времени ребенку</a:t>
            </a:r>
            <a:r>
              <a:rPr lang="ru-RU" sz="2400" i="1" smtClean="0">
                <a:latin typeface="Sylfaen" pitchFamily="18" charset="0"/>
              </a:rPr>
              <a:t>.</a:t>
            </a:r>
            <a:endParaRPr lang="ru-RU" sz="2400" b="1" i="1" dirty="0">
              <a:latin typeface="Sylfaen" pitchFamily="18" charset="0"/>
            </a:endParaRPr>
          </a:p>
        </p:txBody>
      </p:sp>
      <p:pic>
        <p:nvPicPr>
          <p:cNvPr id="6" name="Содержимое 5" descr="2VjMi00Z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3933056"/>
            <a:ext cx="4032448" cy="26182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6880"/>
          </a:xfrm>
        </p:spPr>
        <p:txBody>
          <a:bodyPr>
            <a:normAutofit/>
          </a:bodyPr>
          <a:lstStyle/>
          <a:p>
            <a:r>
              <a:rPr lang="ru-RU" sz="2500" b="1" i="1" dirty="0" smtClean="0">
                <a:latin typeface="Sylfaen" pitchFamily="18" charset="0"/>
              </a:rPr>
              <a:t>Совет 6. Необходима определенность. Вы должны уяснить ситуацию, в которой находится ваш ребенок.</a:t>
            </a:r>
            <a:br>
              <a:rPr lang="ru-RU" sz="2500" b="1" i="1" dirty="0" smtClean="0">
                <a:latin typeface="Sylfaen" pitchFamily="18" charset="0"/>
              </a:rPr>
            </a:br>
            <a:r>
              <a:rPr lang="ru-RU" sz="2200" i="1" dirty="0" smtClean="0">
                <a:latin typeface="Sylfaen" pitchFamily="18" charset="0"/>
              </a:rPr>
              <a:t>Постарайтесь оценить сложившуюся ситуацию трезво. Чтобы разрешить ситуацию, надо действовать. Ребенку требуются различные виды помощи: медицинская, педагогическая, психологическая.</a:t>
            </a:r>
            <a:endParaRPr lang="ru-RU" sz="2200" b="1" i="1" dirty="0">
              <a:latin typeface="Sylfaen" pitchFamily="18" charset="0"/>
            </a:endParaRPr>
          </a:p>
        </p:txBody>
      </p:sp>
      <p:pic>
        <p:nvPicPr>
          <p:cNvPr id="4" name="Содержимое 3" descr="yachmen-u-reben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331794">
            <a:off x="2899290" y="3267759"/>
            <a:ext cx="4716016" cy="3140867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360040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latin typeface="Sylfaen" pitchFamily="18" charset="0"/>
              </a:rPr>
              <a:t>Совет 7. Определите, какая помощь необходима вашему ребенку и вашей семье в первую очередь. </a:t>
            </a:r>
            <a:br>
              <a:rPr lang="ru-RU" sz="2400" b="1" i="1" dirty="0" smtClean="0">
                <a:latin typeface="Sylfaen" pitchFamily="18" charset="0"/>
              </a:rPr>
            </a:br>
            <a:r>
              <a:rPr lang="ru-RU" sz="2200" i="1" dirty="0" smtClean="0">
                <a:latin typeface="Sylfaen" pitchFamily="18" charset="0"/>
              </a:rPr>
              <a:t>Вы обязательно должны проконсультировать своего ребенка у невролога, детского психиатра. Отнеситесь внимательно ко всем рекомендациям врачей и старайтесь точно их выполнять. Врачи назначат медикаментозную терапию и подскажут план дальнейшей реабилитации ребенка.</a:t>
            </a:r>
            <a:br>
              <a:rPr lang="ru-RU" sz="2200" i="1" dirty="0" smtClean="0">
                <a:latin typeface="Sylfaen" pitchFamily="18" charset="0"/>
              </a:rPr>
            </a:br>
            <a:r>
              <a:rPr lang="ru-RU" sz="2200" i="1" dirty="0" smtClean="0">
                <a:latin typeface="Sylfaen" pitchFamily="18" charset="0"/>
              </a:rPr>
              <a:t>Также необходимы психологическая и педагогическая коррекция. В образовательных учреждениях специалистами используются специальные методы обучения, развития и адаптации к социальной среде.</a:t>
            </a:r>
            <a:endParaRPr lang="ru-RU" sz="2200" b="1" i="1" dirty="0">
              <a:latin typeface="Sylfaen" pitchFamily="18" charset="0"/>
            </a:endParaRPr>
          </a:p>
        </p:txBody>
      </p:sp>
      <p:pic>
        <p:nvPicPr>
          <p:cNvPr id="6" name="Содержимое 5" descr="diagnostika-logiko-matematicheskich-umeniy-doshkolnik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420150">
            <a:off x="1842844" y="4148659"/>
            <a:ext cx="3956422" cy="2528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 fontScale="90000"/>
          </a:bodyPr>
          <a:lstStyle/>
          <a:p>
            <a:r>
              <a:rPr lang="ru-RU" sz="2500" b="1" i="1" dirty="0" smtClean="0">
                <a:latin typeface="Sylfaen" pitchFamily="18" charset="0"/>
              </a:rPr>
              <a:t>Совет 8. Измените отношение к вашему ребенку, не считайте его бесперспективным. </a:t>
            </a:r>
            <a:r>
              <a:rPr lang="ru-RU" sz="2000" b="1" i="1" dirty="0" smtClean="0">
                <a:latin typeface="Sylfaen" pitchFamily="18" charset="0"/>
              </a:rPr>
              <a:t/>
            </a:r>
            <a:br>
              <a:rPr lang="ru-RU" sz="2000" b="1" i="1" dirty="0" smtClean="0">
                <a:latin typeface="Sylfaen" pitchFamily="18" charset="0"/>
              </a:rPr>
            </a:br>
            <a:r>
              <a:rPr lang="ru-RU" sz="2400" i="1" dirty="0" smtClean="0">
                <a:latin typeface="Sylfaen" pitchFamily="18" charset="0"/>
              </a:rPr>
              <a:t>Не преувеличивайте проблемы вашего ребенка. Никогда не говорите себе, что из него ничего не выйдет. В жизни есть много такого, что предсказать с позиций сегодняшнего дня трудно. Все зависит от вашей мудрости, вашего терпения и усилий.</a:t>
            </a:r>
            <a:endParaRPr lang="ru-RU" sz="2400" b="1" i="1" dirty="0">
              <a:latin typeface="Sylfaen" pitchFamily="18" charset="0"/>
            </a:endParaRPr>
          </a:p>
        </p:txBody>
      </p:sp>
      <p:pic>
        <p:nvPicPr>
          <p:cNvPr id="4" name="Содержимое 3" descr="1319232602_675puzz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36146">
            <a:off x="2997128" y="3352434"/>
            <a:ext cx="4199012" cy="31528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161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Советы родителям, воспитывающим детей с особыми образовательными потребностями</vt:lpstr>
      <vt:lpstr>Совет 1. Постарайтесь преодолеть страх и отчаяние. Факт появления на свет ребенка, не такого, как у всех стал причиной сильного стресса, который Вы испытываете, в первую очередь как его родители. Вам очень трудно сейчас. Преодолейте страх и отчаяние. Помните, что не отчаяние и неверие в свои возможности, а любовь к ребенку и терпеливая постоянная работа с ним позволят Вам добиться наибольших успехов.</vt:lpstr>
      <vt:lpstr>Совет 2 (отцу ребенка): постарайтесь понять чувства и переживания вашей жены.  Не ставьте ей в укор то, что ребенок родился таким. Виновных нет! Есть проблема, которую необходимо решать обоим. Создайте домашний очаг. Жена и ребенок держатся за вас, как за соломинку. Кроме вас, у них нет другой опоры в жизни. Будьте  для них этой опорой. </vt:lpstr>
      <vt:lpstr>Совет 3 (матери ребенка): помогите себе, измените отношение к себе. Если вам очень плохо, а помочь некому, постарайтесь вспомнить какое-либо  приятное событие из вашей жизни, ощущения и чувства, которые вы тогда испытывали. Пощадите себя и в случае возникновения тревожного или депрессивного состояния научитесь говорить себе СТОП. Научитесь смягчать, нейтрализовать любой конфликт доброжелательным отношением к окружающим.  Прогнозируйте любую ситуацию, участниками которой становитесь ваш ребенок, вы и окружающие вас лица. Постарайтесь найти среди ваших знакомых тех, кто бы мог адекватно принимать вас и вашего ребенка.  </vt:lpstr>
      <vt:lpstr>Совет 4. Постарайтесь принять факт наличия проблемы развития в Вашего ребенка. Многие родители много времени, сил и энергии тратят на процесс отрицания существующей у их ребенка проблемы. Такое понимание проблемы непродуктивно и не принесет пользы ни вам, ни вашему ребенку, ни окружающим. Постарайтесь также не поддаваться агрессии, раздражению, подавленности и страху, которые, естественно, могут возникать из-за волнения о здоровье вашего ребенка.</vt:lpstr>
      <vt:lpstr>Совет 5. Будьте активными в общении со своим ребенком. В настоящее время доказано, что именно мать обладает специфическими и высокоэффективными возможностями стимуляции развития ребенка. С первых дней жизни ребенка мать должна осуществлять разнообразную деятельность , направленную на развитие ребенка.  Дети с проблемами в здоровье пассивны, они реагируют на мать позднее. Именно поэтому матери необходимо быть активнее самой, больше уделять времени ребенку.</vt:lpstr>
      <vt:lpstr>Совет 6. Необходима определенность. Вы должны уяснить ситуацию, в которой находится ваш ребенок. Постарайтесь оценить сложившуюся ситуацию трезво. Чтобы разрешить ситуацию, надо действовать. Ребенку требуются различные виды помощи: медицинская, педагогическая, психологическая.</vt:lpstr>
      <vt:lpstr>Совет 7. Определите, какая помощь необходима вашему ребенку и вашей семье в первую очередь.  Вы обязательно должны проконсультировать своего ребенка у невролога, детского психиатра. Отнеситесь внимательно ко всем рекомендациям врачей и старайтесь точно их выполнять. Врачи назначат медикаментозную терапию и подскажут план дальнейшей реабилитации ребенка. Также необходимы психологическая и педагогическая коррекция. В образовательных учреждениях специалистами используются специальные методы обучения, развития и адаптации к социальной среде.</vt:lpstr>
      <vt:lpstr>Совет 8. Измените отношение к вашему ребенку, не считайте его бесперспективным.  Не преувеличивайте проблемы вашего ребенка. Никогда не говорите себе, что из него ничего не выйдет. В жизни есть много такого, что предсказать с позиций сегодняшнего дня трудно. Все зависит от вашей мудрости, вашего терпения и усилий.</vt:lpstr>
      <vt:lpstr>Совет 9. Примите вашего ребенка таким, каков он есть.  Ваш ребенок в любом возрасте, будь он младенец или уже подросток, все равно ваш ребенок. Любите своего ребенка. Не отвергайте из-за его физического или интеллектуального несовершенства.  Поверьте, что через некоторое время эти недостатки для вас перестанут быть значимыми. И вам станет важно только то, что он есть, что он вас любит, что ему нужны ваши тепло, ласка и защита. 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родителям, воспитывающим детей с особыми образовательными потребностями</dc:title>
  <dc:creator>Пользователь Windows</dc:creator>
  <cp:lastModifiedBy>Пользователь Windows</cp:lastModifiedBy>
  <cp:revision>7</cp:revision>
  <dcterms:created xsi:type="dcterms:W3CDTF">2015-05-05T01:00:04Z</dcterms:created>
  <dcterms:modified xsi:type="dcterms:W3CDTF">2015-05-05T02:08:45Z</dcterms:modified>
</cp:coreProperties>
</file>